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sldIdLst>
    <p:sldId id="257" r:id="rId2"/>
    <p:sldId id="258" r:id="rId3"/>
    <p:sldId id="259" r:id="rId4"/>
    <p:sldId id="276"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7" r:id="rId22"/>
    <p:sldId id="278" r:id="rId23"/>
    <p:sldId id="279" r:id="rId24"/>
    <p:sldId id="280" r:id="rId25"/>
    <p:sldId id="281" r:id="rId26"/>
    <p:sldId id="282" r:id="rId27"/>
    <p:sldId id="283" r:id="rId28"/>
    <p:sldId id="284" r:id="rId29"/>
    <p:sldId id="288" r:id="rId30"/>
    <p:sldId id="285" r:id="rId31"/>
    <p:sldId id="286" r:id="rId32"/>
    <p:sldId id="287" r:id="rId33"/>
    <p:sldId id="289" r:id="rId34"/>
    <p:sldId id="290" r:id="rId35"/>
    <p:sldId id="291" r:id="rId36"/>
    <p:sldId id="292" r:id="rId37"/>
    <p:sldId id="296" r:id="rId38"/>
    <p:sldId id="293" r:id="rId39"/>
    <p:sldId id="294" r:id="rId40"/>
    <p:sldId id="295" r:id="rId41"/>
    <p:sldId id="297" r:id="rId42"/>
    <p:sldId id="298" r:id="rId43"/>
    <p:sldId id="300" r:id="rId44"/>
    <p:sldId id="299" r:id="rId4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ACB8FFB-42C8-4D30-A774-3433D51F0238}" type="datetimeFigureOut">
              <a:rPr lang="en-US" smtClean="0"/>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62161C-D583-4C23-A0AD-A46B593B8104}" type="slidenum">
              <a:rPr lang="en-US" smtClean="0"/>
              <a:t>‹#›</a:t>
            </a:fld>
            <a:endParaRPr lang="en-US"/>
          </a:p>
        </p:txBody>
      </p:sp>
    </p:spTree>
    <p:extLst>
      <p:ext uri="{BB962C8B-B14F-4D97-AF65-F5344CB8AC3E}">
        <p14:creationId xmlns:p14="http://schemas.microsoft.com/office/powerpoint/2010/main" val="3693746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CB8FFB-42C8-4D30-A774-3433D51F0238}" type="datetimeFigureOut">
              <a:rPr lang="en-US" smtClean="0"/>
              <a:t>9/11/2024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62161C-D583-4C23-A0AD-A46B593B8104}" type="slidenum">
              <a:rPr lang="en-US" smtClean="0"/>
              <a:t>‹#›</a:t>
            </a:fld>
            <a:endParaRPr lang="en-US"/>
          </a:p>
        </p:txBody>
      </p:sp>
    </p:spTree>
    <p:extLst>
      <p:ext uri="{BB962C8B-B14F-4D97-AF65-F5344CB8AC3E}">
        <p14:creationId xmlns:p14="http://schemas.microsoft.com/office/powerpoint/2010/main" val="1995738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CB8FFB-42C8-4D30-A774-3433D51F0238}" type="datetimeFigureOut">
              <a:rPr lang="en-US" smtClean="0"/>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62161C-D583-4C23-A0AD-A46B593B8104}" type="slidenum">
              <a:rPr lang="en-US" smtClean="0"/>
              <a:t>‹#›</a:t>
            </a:fld>
            <a:endParaRPr lang="en-US"/>
          </a:p>
        </p:txBody>
      </p:sp>
    </p:spTree>
    <p:extLst>
      <p:ext uri="{BB962C8B-B14F-4D97-AF65-F5344CB8AC3E}">
        <p14:creationId xmlns:p14="http://schemas.microsoft.com/office/powerpoint/2010/main" val="32040594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CB8FFB-42C8-4D30-A774-3433D51F0238}" type="datetimeFigureOut">
              <a:rPr lang="en-US" smtClean="0"/>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62161C-D583-4C23-A0AD-A46B593B8104}"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40349887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CB8FFB-42C8-4D30-A774-3433D51F0238}" type="datetimeFigureOut">
              <a:rPr lang="en-US" smtClean="0"/>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62161C-D583-4C23-A0AD-A46B593B8104}" type="slidenum">
              <a:rPr lang="en-US" smtClean="0"/>
              <a:t>‹#›</a:t>
            </a:fld>
            <a:endParaRPr lang="en-US"/>
          </a:p>
        </p:txBody>
      </p:sp>
    </p:spTree>
    <p:extLst>
      <p:ext uri="{BB962C8B-B14F-4D97-AF65-F5344CB8AC3E}">
        <p14:creationId xmlns:p14="http://schemas.microsoft.com/office/powerpoint/2010/main" val="1439453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ACB8FFB-42C8-4D30-A774-3433D51F0238}" type="datetimeFigureOut">
              <a:rPr lang="en-US" smtClean="0"/>
              <a:t>9/11/2024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62161C-D583-4C23-A0AD-A46B593B8104}" type="slidenum">
              <a:rPr lang="en-US" smtClean="0"/>
              <a:t>‹#›</a:t>
            </a:fld>
            <a:endParaRPr lang="en-US"/>
          </a:p>
        </p:txBody>
      </p:sp>
    </p:spTree>
    <p:extLst>
      <p:ext uri="{BB962C8B-B14F-4D97-AF65-F5344CB8AC3E}">
        <p14:creationId xmlns:p14="http://schemas.microsoft.com/office/powerpoint/2010/main" val="40277554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ACB8FFB-42C8-4D30-A774-3433D51F0238}" type="datetimeFigureOut">
              <a:rPr lang="en-US" smtClean="0"/>
              <a:t>9/11/2024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62161C-D583-4C23-A0AD-A46B593B8104}" type="slidenum">
              <a:rPr lang="en-US" smtClean="0"/>
              <a:t>‹#›</a:t>
            </a:fld>
            <a:endParaRPr lang="en-US"/>
          </a:p>
        </p:txBody>
      </p:sp>
    </p:spTree>
    <p:extLst>
      <p:ext uri="{BB962C8B-B14F-4D97-AF65-F5344CB8AC3E}">
        <p14:creationId xmlns:p14="http://schemas.microsoft.com/office/powerpoint/2010/main" val="14696906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CB8FFB-42C8-4D30-A774-3433D51F0238}" type="datetimeFigureOut">
              <a:rPr lang="en-US" smtClean="0"/>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62161C-D583-4C23-A0AD-A46B593B8104}" type="slidenum">
              <a:rPr lang="en-US" smtClean="0"/>
              <a:t>‹#›</a:t>
            </a:fld>
            <a:endParaRPr lang="en-US"/>
          </a:p>
        </p:txBody>
      </p:sp>
    </p:spTree>
    <p:extLst>
      <p:ext uri="{BB962C8B-B14F-4D97-AF65-F5344CB8AC3E}">
        <p14:creationId xmlns:p14="http://schemas.microsoft.com/office/powerpoint/2010/main" val="19504093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CB8FFB-42C8-4D30-A774-3433D51F0238}" type="datetimeFigureOut">
              <a:rPr lang="en-US" smtClean="0"/>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62161C-D583-4C23-A0AD-A46B593B8104}" type="slidenum">
              <a:rPr lang="en-US" smtClean="0"/>
              <a:t>‹#›</a:t>
            </a:fld>
            <a:endParaRPr lang="en-US"/>
          </a:p>
        </p:txBody>
      </p:sp>
    </p:spTree>
    <p:extLst>
      <p:ext uri="{BB962C8B-B14F-4D97-AF65-F5344CB8AC3E}">
        <p14:creationId xmlns:p14="http://schemas.microsoft.com/office/powerpoint/2010/main" val="376224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8ACB8FFB-42C8-4D30-A774-3433D51F0238}" type="datetimeFigureOut">
              <a:rPr lang="en-US" smtClean="0"/>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62161C-D583-4C23-A0AD-A46B593B8104}" type="slidenum">
              <a:rPr lang="en-US" smtClean="0"/>
              <a:t>‹#›</a:t>
            </a:fld>
            <a:endParaRPr lang="en-US"/>
          </a:p>
        </p:txBody>
      </p:sp>
    </p:spTree>
    <p:extLst>
      <p:ext uri="{BB962C8B-B14F-4D97-AF65-F5344CB8AC3E}">
        <p14:creationId xmlns:p14="http://schemas.microsoft.com/office/powerpoint/2010/main" val="3081734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CB8FFB-42C8-4D30-A774-3433D51F0238}" type="datetimeFigureOut">
              <a:rPr lang="en-US" smtClean="0"/>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62161C-D583-4C23-A0AD-A46B593B8104}" type="slidenum">
              <a:rPr lang="en-US" smtClean="0"/>
              <a:t>‹#›</a:t>
            </a:fld>
            <a:endParaRPr lang="en-US"/>
          </a:p>
        </p:txBody>
      </p:sp>
    </p:spTree>
    <p:extLst>
      <p:ext uri="{BB962C8B-B14F-4D97-AF65-F5344CB8AC3E}">
        <p14:creationId xmlns:p14="http://schemas.microsoft.com/office/powerpoint/2010/main" val="4062833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ACB8FFB-42C8-4D30-A774-3433D51F0238}" type="datetimeFigureOut">
              <a:rPr lang="en-US" smtClean="0"/>
              <a:t>9/11/2024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62161C-D583-4C23-A0AD-A46B593B8104}" type="slidenum">
              <a:rPr lang="en-US" smtClean="0"/>
              <a:t>‹#›</a:t>
            </a:fld>
            <a:endParaRPr lang="en-US"/>
          </a:p>
        </p:txBody>
      </p:sp>
    </p:spTree>
    <p:extLst>
      <p:ext uri="{BB962C8B-B14F-4D97-AF65-F5344CB8AC3E}">
        <p14:creationId xmlns:p14="http://schemas.microsoft.com/office/powerpoint/2010/main" val="1041878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ACB8FFB-42C8-4D30-A774-3433D51F0238}" type="datetimeFigureOut">
              <a:rPr lang="en-US" smtClean="0"/>
              <a:t>9/11/2024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62161C-D583-4C23-A0AD-A46B593B8104}" type="slidenum">
              <a:rPr lang="en-US" smtClean="0"/>
              <a:t>‹#›</a:t>
            </a:fld>
            <a:endParaRPr lang="en-US"/>
          </a:p>
        </p:txBody>
      </p:sp>
    </p:spTree>
    <p:extLst>
      <p:ext uri="{BB962C8B-B14F-4D97-AF65-F5344CB8AC3E}">
        <p14:creationId xmlns:p14="http://schemas.microsoft.com/office/powerpoint/2010/main" val="33516034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8ACB8FFB-42C8-4D30-A774-3433D51F0238}" type="datetimeFigureOut">
              <a:rPr lang="en-US" smtClean="0"/>
              <a:t>9/11/2024</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CB62161C-D583-4C23-A0AD-A46B593B8104}" type="slidenum">
              <a:rPr lang="en-US" smtClean="0"/>
              <a:t>‹#›</a:t>
            </a:fld>
            <a:endParaRPr lang="en-US"/>
          </a:p>
        </p:txBody>
      </p:sp>
    </p:spTree>
    <p:extLst>
      <p:ext uri="{BB962C8B-B14F-4D97-AF65-F5344CB8AC3E}">
        <p14:creationId xmlns:p14="http://schemas.microsoft.com/office/powerpoint/2010/main" val="2292831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8ACB8FFB-42C8-4D30-A774-3433D51F0238}" type="datetimeFigureOut">
              <a:rPr lang="en-US" smtClean="0"/>
              <a:t>9/11/2024</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CB62161C-D583-4C23-A0AD-A46B593B8104}" type="slidenum">
              <a:rPr lang="en-US" smtClean="0"/>
              <a:t>‹#›</a:t>
            </a:fld>
            <a:endParaRPr lang="en-US"/>
          </a:p>
        </p:txBody>
      </p:sp>
    </p:spTree>
    <p:extLst>
      <p:ext uri="{BB962C8B-B14F-4D97-AF65-F5344CB8AC3E}">
        <p14:creationId xmlns:p14="http://schemas.microsoft.com/office/powerpoint/2010/main" val="1127166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8ACB8FFB-42C8-4D30-A774-3433D51F0238}" type="datetimeFigureOut">
              <a:rPr lang="en-US" smtClean="0"/>
              <a:t>9/11/2024</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CB62161C-D583-4C23-A0AD-A46B593B8104}" type="slidenum">
              <a:rPr lang="en-US" smtClean="0"/>
              <a:t>‹#›</a:t>
            </a:fld>
            <a:endParaRPr lang="en-US"/>
          </a:p>
        </p:txBody>
      </p:sp>
    </p:spTree>
    <p:extLst>
      <p:ext uri="{BB962C8B-B14F-4D97-AF65-F5344CB8AC3E}">
        <p14:creationId xmlns:p14="http://schemas.microsoft.com/office/powerpoint/2010/main" val="2905642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CB8FFB-42C8-4D30-A774-3433D51F0238}" type="datetimeFigureOut">
              <a:rPr lang="en-US" smtClean="0"/>
              <a:t>9/11/2024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62161C-D583-4C23-A0AD-A46B593B8104}" type="slidenum">
              <a:rPr lang="en-US" smtClean="0"/>
              <a:t>‹#›</a:t>
            </a:fld>
            <a:endParaRPr lang="en-US"/>
          </a:p>
        </p:txBody>
      </p:sp>
    </p:spTree>
    <p:extLst>
      <p:ext uri="{BB962C8B-B14F-4D97-AF65-F5344CB8AC3E}">
        <p14:creationId xmlns:p14="http://schemas.microsoft.com/office/powerpoint/2010/main" val="39704850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8ACB8FFB-42C8-4D30-A774-3433D51F0238}" type="datetimeFigureOut">
              <a:rPr lang="en-US" smtClean="0"/>
              <a:t>9/11/2024</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CB62161C-D583-4C23-A0AD-A46B593B8104}" type="slidenum">
              <a:rPr lang="en-US" smtClean="0"/>
              <a:t>‹#›</a:t>
            </a:fld>
            <a:endParaRPr lang="en-US"/>
          </a:p>
        </p:txBody>
      </p:sp>
    </p:spTree>
    <p:extLst>
      <p:ext uri="{BB962C8B-B14F-4D97-AF65-F5344CB8AC3E}">
        <p14:creationId xmlns:p14="http://schemas.microsoft.com/office/powerpoint/2010/main" val="2271475967"/>
      </p:ext>
    </p:extLst>
  </p:cSld>
  <p:clrMap bg1="dk1" tx1="lt1" bg2="dk2" tx2="lt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19" r:id="rId13"/>
    <p:sldLayoutId id="2147483720" r:id="rId14"/>
    <p:sldLayoutId id="2147483721" r:id="rId15"/>
    <p:sldLayoutId id="2147483722" r:id="rId16"/>
    <p:sldLayoutId id="2147483723"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3" Type="http://schemas.openxmlformats.org/officeDocument/2006/relationships/hyperlink" Target="mailto:admin@pceasaccoltd.co.ke" TargetMode="External"/><Relationship Id="rId2" Type="http://schemas.openxmlformats.org/officeDocument/2006/relationships/hyperlink" Target="http://www.pceasaccoltd.co.ke/" TargetMode="External"/><Relationship Id="rId1" Type="http://schemas.openxmlformats.org/officeDocument/2006/relationships/slideLayout" Target="../slideLayouts/slideLayout6.xml"/><Relationship Id="rId6" Type="http://schemas.openxmlformats.org/officeDocument/2006/relationships/hyperlink" Target="mailto:accounts@pceasaccoltd.co.ke" TargetMode="External"/><Relationship Id="rId5" Type="http://schemas.openxmlformats.org/officeDocument/2006/relationships/hyperlink" Target="mailto:chairman@pceasaccoltd.co.ke" TargetMode="External"/><Relationship Id="rId4" Type="http://schemas.openxmlformats.org/officeDocument/2006/relationships/hyperlink" Target="mailto:loans@pceasaccoltd.co.k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228858"/>
          </a:xfrm>
        </p:spPr>
        <p:txBody>
          <a:bodyPr>
            <a:normAutofit/>
          </a:bodyPr>
          <a:lstStyle/>
          <a:p>
            <a:r>
              <a:rPr lang="en-GB" sz="5400" b="1" dirty="0"/>
              <a:t>PCEA </a:t>
            </a:r>
            <a:r>
              <a:rPr lang="en-GB" sz="5400" b="1"/>
              <a:t>SACCO </a:t>
            </a:r>
            <a:r>
              <a:rPr lang="en-GB" sz="5400" b="1" smtClean="0"/>
              <a:t>NWDT </a:t>
            </a:r>
            <a:r>
              <a:rPr lang="en-GB" sz="5400" b="1" dirty="0"/>
              <a:t>LTD EDUCATION TRAINING </a:t>
            </a:r>
            <a:r>
              <a:rPr lang="en-GB" sz="5400" b="1" dirty="0" smtClean="0"/>
              <a:t>MANUAL 2024</a:t>
            </a:r>
            <a:r>
              <a:rPr lang="en-US" sz="5400" dirty="0"/>
              <a:t/>
            </a:r>
            <a:br>
              <a:rPr lang="en-US" sz="5400" dirty="0"/>
            </a:br>
            <a:endParaRPr lang="en-US" sz="5400" dirty="0"/>
          </a:p>
        </p:txBody>
      </p:sp>
    </p:spTree>
    <p:extLst>
      <p:ext uri="{BB962C8B-B14F-4D97-AF65-F5344CB8AC3E}">
        <p14:creationId xmlns:p14="http://schemas.microsoft.com/office/powerpoint/2010/main" val="2325076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215979"/>
          </a:xfrm>
        </p:spPr>
        <p:txBody>
          <a:bodyPr/>
          <a:lstStyle/>
          <a:p>
            <a:r>
              <a:rPr lang="en-GB" b="1" dirty="0"/>
              <a:t>Institutional Membership</a:t>
            </a:r>
            <a:r>
              <a:rPr lang="en-GB" dirty="0" smtClean="0"/>
              <a:t/>
            </a:r>
            <a:br>
              <a:rPr lang="en-GB" dirty="0" smtClean="0"/>
            </a:br>
            <a:r>
              <a:rPr lang="en-GB" dirty="0" smtClean="0"/>
              <a:t>-</a:t>
            </a:r>
            <a:r>
              <a:rPr lang="en-GB" dirty="0"/>
              <a:t>Institutions, Parishes, Presbyteries, Church Groups and other registered groups are eligible to Join the Sacco.</a:t>
            </a:r>
            <a:r>
              <a:rPr lang="en-US" dirty="0"/>
              <a:t/>
            </a:r>
            <a:br>
              <a:rPr lang="en-US" dirty="0"/>
            </a:br>
            <a:r>
              <a:rPr lang="en-GB" dirty="0"/>
              <a:t>- Registration is </a:t>
            </a:r>
            <a:r>
              <a:rPr lang="en-GB" dirty="0" err="1"/>
              <a:t>ksh</a:t>
            </a:r>
            <a:r>
              <a:rPr lang="en-GB" dirty="0"/>
              <a:t> 5000, monthly contribution is </a:t>
            </a:r>
            <a:r>
              <a:rPr lang="en-GB" dirty="0" err="1"/>
              <a:t>kshs</a:t>
            </a:r>
            <a:r>
              <a:rPr lang="en-GB" dirty="0"/>
              <a:t> 5000 and share capital is </a:t>
            </a:r>
            <a:r>
              <a:rPr lang="en-GB" dirty="0" err="1"/>
              <a:t>Ksh</a:t>
            </a:r>
            <a:r>
              <a:rPr lang="en-GB" dirty="0"/>
              <a:t> 15000</a:t>
            </a:r>
            <a:r>
              <a:rPr lang="en-US" dirty="0"/>
              <a:t/>
            </a:r>
            <a:br>
              <a:rPr lang="en-US" dirty="0"/>
            </a:br>
            <a:endParaRPr lang="en-US" dirty="0"/>
          </a:p>
        </p:txBody>
      </p:sp>
    </p:spTree>
    <p:extLst>
      <p:ext uri="{BB962C8B-B14F-4D97-AF65-F5344CB8AC3E}">
        <p14:creationId xmlns:p14="http://schemas.microsoft.com/office/powerpoint/2010/main" val="16698493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0739907" cy="6331889"/>
          </a:xfrm>
        </p:spPr>
        <p:txBody>
          <a:bodyPr/>
          <a:lstStyle/>
          <a:p>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577417860"/>
              </p:ext>
            </p:extLst>
          </p:nvPr>
        </p:nvGraphicFramePr>
        <p:xfrm>
          <a:off x="218941" y="365126"/>
          <a:ext cx="11359165" cy="6331888"/>
        </p:xfrm>
        <a:graphic>
          <a:graphicData uri="http://schemas.openxmlformats.org/drawingml/2006/table">
            <a:tbl>
              <a:tblPr firstRow="1" firstCol="1" bandRow="1">
                <a:tableStyleId>{5C22544A-7EE6-4342-B048-85BDC9FD1C3A}</a:tableStyleId>
              </a:tblPr>
              <a:tblGrid>
                <a:gridCol w="2176529"/>
                <a:gridCol w="9182636"/>
              </a:tblGrid>
              <a:tr h="6331888">
                <a:tc>
                  <a:txBody>
                    <a:bodyPr/>
                    <a:lstStyle/>
                    <a:p>
                      <a:pPr marL="0" marR="0">
                        <a:lnSpc>
                          <a:spcPct val="115000"/>
                        </a:lnSpc>
                        <a:spcBef>
                          <a:spcPts val="0"/>
                        </a:spcBef>
                        <a:spcAft>
                          <a:spcPts val="0"/>
                        </a:spcAft>
                      </a:pPr>
                      <a:r>
                        <a:rPr lang="en-GB" sz="2400" kern="100" dirty="0">
                          <a:effectLst/>
                        </a:rPr>
                        <a:t>Church employees &amp; Non-Employee Membership</a:t>
                      </a:r>
                      <a:endParaRPr lang="en-US" sz="2400" kern="100" dirty="0">
                        <a:effectLst/>
                        <a:latin typeface="Aptos"/>
                        <a:ea typeface="Aptos"/>
                        <a:cs typeface="Times New Roman" panose="02020603050405020304" pitchFamily="18" charset="0"/>
                      </a:endParaRPr>
                    </a:p>
                  </a:txBody>
                  <a:tcPr marL="68580" marR="68580" marT="0" marB="0"/>
                </a:tc>
                <a:tc>
                  <a:txBody>
                    <a:bodyPr/>
                    <a:lstStyle/>
                    <a:p>
                      <a:pPr marL="342900" marR="0" lvl="0" indent="-342900">
                        <a:lnSpc>
                          <a:spcPct val="115000"/>
                        </a:lnSpc>
                        <a:spcBef>
                          <a:spcPts val="0"/>
                        </a:spcBef>
                        <a:spcAft>
                          <a:spcPts val="0"/>
                        </a:spcAft>
                        <a:buFont typeface="Aptos"/>
                        <a:buChar char="-"/>
                      </a:pPr>
                      <a:r>
                        <a:rPr lang="en-GB" sz="4800" kern="100" dirty="0">
                          <a:effectLst/>
                        </a:rPr>
                        <a:t>Our Sacco is open to all </a:t>
                      </a:r>
                      <a:r>
                        <a:rPr lang="en-GB" sz="4800" kern="100" dirty="0" err="1">
                          <a:effectLst/>
                        </a:rPr>
                        <a:t>i.e</a:t>
                      </a:r>
                      <a:r>
                        <a:rPr lang="en-GB" sz="4800" kern="100" dirty="0">
                          <a:effectLst/>
                        </a:rPr>
                        <a:t> Church members and all other interested individuals</a:t>
                      </a:r>
                      <a:endParaRPr lang="en-US" sz="4800" kern="100" dirty="0">
                        <a:effectLst/>
                      </a:endParaRPr>
                    </a:p>
                    <a:p>
                      <a:pPr marL="342900" marR="0" lvl="0" indent="-342900">
                        <a:lnSpc>
                          <a:spcPct val="115000"/>
                        </a:lnSpc>
                        <a:spcBef>
                          <a:spcPts val="0"/>
                        </a:spcBef>
                        <a:spcAft>
                          <a:spcPts val="0"/>
                        </a:spcAft>
                        <a:buFont typeface="Aptos"/>
                        <a:buChar char="-"/>
                      </a:pPr>
                      <a:r>
                        <a:rPr lang="en-GB" sz="4800" kern="100" dirty="0">
                          <a:effectLst/>
                        </a:rPr>
                        <a:t>Registration is </a:t>
                      </a:r>
                      <a:r>
                        <a:rPr lang="en-GB" sz="4800" kern="100" dirty="0" err="1">
                          <a:effectLst/>
                        </a:rPr>
                        <a:t>Ksh</a:t>
                      </a:r>
                      <a:r>
                        <a:rPr lang="en-GB" sz="4800" kern="100" dirty="0">
                          <a:effectLst/>
                        </a:rPr>
                        <a:t> 1000, Share capital </a:t>
                      </a:r>
                      <a:r>
                        <a:rPr lang="en-GB" sz="4800" kern="100" dirty="0" err="1">
                          <a:effectLst/>
                        </a:rPr>
                        <a:t>Kshs</a:t>
                      </a:r>
                      <a:r>
                        <a:rPr lang="en-GB" sz="4800" kern="100" dirty="0">
                          <a:effectLst/>
                        </a:rPr>
                        <a:t> 15000 and minimum contribution is </a:t>
                      </a:r>
                      <a:r>
                        <a:rPr lang="en-GB" sz="4800" kern="100" dirty="0" err="1">
                          <a:effectLst/>
                        </a:rPr>
                        <a:t>Kshs</a:t>
                      </a:r>
                      <a:r>
                        <a:rPr lang="en-GB" sz="4800" kern="100" dirty="0">
                          <a:effectLst/>
                        </a:rPr>
                        <a:t> 1000</a:t>
                      </a:r>
                      <a:endParaRPr lang="en-US" sz="4800" kern="100" dirty="0">
                        <a:effectLst/>
                        <a:latin typeface="Aptos"/>
                        <a:ea typeface="Aptos"/>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42319121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254616"/>
          </a:xfrm>
        </p:spPr>
        <p:txBody>
          <a:bodyPr/>
          <a:lstStyle/>
          <a:p>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66856175"/>
              </p:ext>
            </p:extLst>
          </p:nvPr>
        </p:nvGraphicFramePr>
        <p:xfrm>
          <a:off x="1030310" y="631065"/>
          <a:ext cx="10148551" cy="5988675"/>
        </p:xfrm>
        <a:graphic>
          <a:graphicData uri="http://schemas.openxmlformats.org/drawingml/2006/table">
            <a:tbl>
              <a:tblPr firstRow="1" firstCol="1" bandRow="1">
                <a:tableStyleId>{5C22544A-7EE6-4342-B048-85BDC9FD1C3A}</a:tableStyleId>
              </a:tblPr>
              <a:tblGrid>
                <a:gridCol w="2292439"/>
                <a:gridCol w="7856112"/>
              </a:tblGrid>
              <a:tr h="5988675">
                <a:tc>
                  <a:txBody>
                    <a:bodyPr/>
                    <a:lstStyle/>
                    <a:p>
                      <a:pPr marL="0" marR="0">
                        <a:lnSpc>
                          <a:spcPct val="115000"/>
                        </a:lnSpc>
                        <a:spcBef>
                          <a:spcPts val="0"/>
                        </a:spcBef>
                        <a:spcAft>
                          <a:spcPts val="0"/>
                        </a:spcAft>
                      </a:pPr>
                      <a:r>
                        <a:rPr lang="en-GB" sz="4000" kern="100" dirty="0">
                          <a:effectLst/>
                        </a:rPr>
                        <a:t>Deposits </a:t>
                      </a:r>
                      <a:endParaRPr lang="en-US" sz="4000" kern="100" dirty="0">
                        <a:effectLst/>
                        <a:latin typeface="Aptos"/>
                        <a:ea typeface="Aptos"/>
                        <a:cs typeface="Times New Roman" panose="02020603050405020304" pitchFamily="18" charset="0"/>
                      </a:endParaRPr>
                    </a:p>
                  </a:txBody>
                  <a:tcPr marL="68580" marR="68580" marT="0" marB="0"/>
                </a:tc>
                <a:tc>
                  <a:txBody>
                    <a:bodyPr/>
                    <a:lstStyle/>
                    <a:p>
                      <a:pPr marL="342900" marR="0" lvl="0" indent="-342900">
                        <a:lnSpc>
                          <a:spcPct val="115000"/>
                        </a:lnSpc>
                        <a:spcBef>
                          <a:spcPts val="0"/>
                        </a:spcBef>
                        <a:spcAft>
                          <a:spcPts val="0"/>
                        </a:spcAft>
                        <a:buFont typeface="Aptos"/>
                        <a:buChar char="-"/>
                      </a:pPr>
                      <a:r>
                        <a:rPr lang="en-GB" sz="4800" kern="100" dirty="0">
                          <a:effectLst/>
                        </a:rPr>
                        <a:t>Minimum Monthly contribution is </a:t>
                      </a:r>
                      <a:r>
                        <a:rPr lang="en-GB" sz="4800" kern="100" dirty="0" err="1">
                          <a:effectLst/>
                        </a:rPr>
                        <a:t>Kshs</a:t>
                      </a:r>
                      <a:r>
                        <a:rPr lang="en-GB" sz="4800" kern="100" dirty="0">
                          <a:effectLst/>
                        </a:rPr>
                        <a:t> 1000 for individuals and </a:t>
                      </a:r>
                      <a:r>
                        <a:rPr lang="en-GB" sz="4800" kern="100" dirty="0" err="1">
                          <a:effectLst/>
                        </a:rPr>
                        <a:t>kshs</a:t>
                      </a:r>
                      <a:r>
                        <a:rPr lang="en-GB" sz="4800" kern="100" dirty="0">
                          <a:effectLst/>
                        </a:rPr>
                        <a:t> 5000 for institutions and registered groups</a:t>
                      </a:r>
                      <a:endParaRPr lang="en-US" sz="4800" kern="100" dirty="0">
                        <a:effectLst/>
                        <a:latin typeface="Aptos"/>
                        <a:ea typeface="Aptos"/>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2202840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Interest And Dividends</a:t>
            </a:r>
            <a:endParaRPr lang="en-US" dirty="0"/>
          </a:p>
        </p:txBody>
      </p:sp>
    </p:spTree>
    <p:extLst>
      <p:ext uri="{BB962C8B-B14F-4D97-AF65-F5344CB8AC3E}">
        <p14:creationId xmlns:p14="http://schemas.microsoft.com/office/powerpoint/2010/main" val="33719414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492875"/>
          </a:xfrm>
        </p:spPr>
        <p:txBody>
          <a:bodyPr>
            <a:normAutofit fontScale="90000"/>
          </a:bodyPr>
          <a:lstStyle/>
          <a:p>
            <a:pPr lvl="0"/>
            <a:r>
              <a:rPr lang="en-GB" dirty="0"/>
              <a:t>Interest on deposit is declared during AGM and is paid on pro-rata basis. Months with loan arrears do not earn interest.  </a:t>
            </a:r>
            <a:r>
              <a:rPr lang="en-US" dirty="0"/>
              <a:t/>
            </a:r>
            <a:br>
              <a:rPr lang="en-US" dirty="0"/>
            </a:br>
            <a:r>
              <a:rPr lang="en-GB" dirty="0"/>
              <a:t>-Arrears means the money that the member should have paid and it was meant to have participated in business but didn't do business.</a:t>
            </a:r>
            <a:r>
              <a:rPr lang="en-US" dirty="0"/>
              <a:t/>
            </a:r>
            <a:br>
              <a:rPr lang="en-US" dirty="0"/>
            </a:br>
            <a:r>
              <a:rPr lang="en-GB" dirty="0"/>
              <a:t>- A positive balance is what earns. When loan is in arrears in relation to your savings it creates a negative balance.</a:t>
            </a:r>
            <a:r>
              <a:rPr lang="en-US" dirty="0"/>
              <a:t/>
            </a:r>
            <a:br>
              <a:rPr lang="en-US" dirty="0"/>
            </a:br>
            <a:r>
              <a:rPr lang="en-GB" dirty="0"/>
              <a:t>-Loan arrears affect your earnings as it create negative balance</a:t>
            </a: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15016419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061433"/>
          </a:xfrm>
        </p:spPr>
        <p:txBody>
          <a:bodyPr>
            <a:normAutofit fontScale="90000"/>
          </a:bodyPr>
          <a:lstStyle/>
          <a:p>
            <a:r>
              <a:rPr lang="en-GB" dirty="0" smtClean="0"/>
              <a:t>- For a member who has no loan he or she is not affected since his/her savings remain positive even though he may not have contributed monthly.</a:t>
            </a:r>
            <a:r>
              <a:rPr lang="en-US" dirty="0" smtClean="0"/>
              <a:t/>
            </a:r>
            <a:br>
              <a:rPr lang="en-US" dirty="0" smtClean="0"/>
            </a:br>
            <a:r>
              <a:rPr lang="en-GB" dirty="0" smtClean="0"/>
              <a:t>The rates for the recent years:</a:t>
            </a:r>
            <a:r>
              <a:rPr lang="en-US" dirty="0" smtClean="0"/>
              <a:t/>
            </a:r>
            <a:br>
              <a:rPr lang="en-US" dirty="0" smtClean="0"/>
            </a:br>
            <a:r>
              <a:rPr lang="en-GB" dirty="0" smtClean="0"/>
              <a:t>Year 2019 10.9%</a:t>
            </a:r>
            <a:r>
              <a:rPr lang="en-US" dirty="0" smtClean="0"/>
              <a:t/>
            </a:r>
            <a:br>
              <a:rPr lang="en-US" dirty="0" smtClean="0"/>
            </a:br>
            <a:r>
              <a:rPr lang="en-GB" dirty="0" smtClean="0"/>
              <a:t>Year 2020 10.4%</a:t>
            </a:r>
            <a:r>
              <a:rPr lang="en-US" dirty="0" smtClean="0"/>
              <a:t/>
            </a:r>
            <a:br>
              <a:rPr lang="en-US" dirty="0" smtClean="0"/>
            </a:br>
            <a:r>
              <a:rPr lang="en-GB" dirty="0" smtClean="0"/>
              <a:t>Year 2021 9.9% </a:t>
            </a:r>
            <a:r>
              <a:rPr lang="en-US" dirty="0" smtClean="0"/>
              <a:t/>
            </a:r>
            <a:br>
              <a:rPr lang="en-US" dirty="0" smtClean="0"/>
            </a:br>
            <a:r>
              <a:rPr lang="en-GB" dirty="0" smtClean="0"/>
              <a:t>Year 2022 9.7%</a:t>
            </a:r>
            <a:r>
              <a:rPr lang="en-US" dirty="0" smtClean="0"/>
              <a:t/>
            </a:r>
            <a:br>
              <a:rPr lang="en-US" dirty="0" smtClean="0"/>
            </a:br>
            <a:r>
              <a:rPr lang="en-GB" dirty="0" smtClean="0"/>
              <a:t>Year 2023 8.65%</a:t>
            </a:r>
            <a:endParaRPr lang="en-US" dirty="0"/>
          </a:p>
        </p:txBody>
      </p:sp>
    </p:spTree>
    <p:extLst>
      <p:ext uri="{BB962C8B-B14F-4D97-AF65-F5344CB8AC3E}">
        <p14:creationId xmlns:p14="http://schemas.microsoft.com/office/powerpoint/2010/main" val="11735309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267495"/>
          </a:xfrm>
        </p:spPr>
        <p:txBody>
          <a:bodyPr/>
          <a:lstStyle/>
          <a:p>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646249127"/>
              </p:ext>
            </p:extLst>
          </p:nvPr>
        </p:nvGraphicFramePr>
        <p:xfrm>
          <a:off x="953037" y="365126"/>
          <a:ext cx="10251583" cy="6729984"/>
        </p:xfrm>
        <a:graphic>
          <a:graphicData uri="http://schemas.openxmlformats.org/drawingml/2006/table">
            <a:tbl>
              <a:tblPr firstRow="1" firstCol="1" bandRow="1">
                <a:tableStyleId>{5C22544A-7EE6-4342-B048-85BDC9FD1C3A}</a:tableStyleId>
              </a:tblPr>
              <a:tblGrid>
                <a:gridCol w="1815921"/>
                <a:gridCol w="8435662"/>
              </a:tblGrid>
              <a:tr h="6267494">
                <a:tc>
                  <a:txBody>
                    <a:bodyPr/>
                    <a:lstStyle/>
                    <a:p>
                      <a:pPr marL="0" marR="0">
                        <a:lnSpc>
                          <a:spcPct val="115000"/>
                        </a:lnSpc>
                        <a:spcBef>
                          <a:spcPts val="0"/>
                        </a:spcBef>
                        <a:spcAft>
                          <a:spcPts val="0"/>
                        </a:spcAft>
                      </a:pPr>
                      <a:r>
                        <a:rPr lang="en-GB" sz="3200" kern="100" dirty="0">
                          <a:effectLst/>
                        </a:rPr>
                        <a:t>Share Capital</a:t>
                      </a:r>
                      <a:endParaRPr lang="en-US" sz="3200" kern="100" dirty="0">
                        <a:effectLst/>
                        <a:latin typeface="Aptos"/>
                        <a:ea typeface="Aptos"/>
                        <a:cs typeface="Times New Roman" panose="02020603050405020304" pitchFamily="18" charset="0"/>
                      </a:endParaRPr>
                    </a:p>
                  </a:txBody>
                  <a:tcPr marL="68580" marR="68580" marT="0" marB="0"/>
                </a:tc>
                <a:tc>
                  <a:txBody>
                    <a:bodyPr/>
                    <a:lstStyle/>
                    <a:p>
                      <a:pPr marL="342900" marR="0" lvl="0" indent="-342900">
                        <a:lnSpc>
                          <a:spcPct val="115000"/>
                        </a:lnSpc>
                        <a:spcBef>
                          <a:spcPts val="0"/>
                        </a:spcBef>
                        <a:spcAft>
                          <a:spcPts val="0"/>
                        </a:spcAft>
                        <a:buFont typeface="Aptos"/>
                        <a:buChar char="-"/>
                      </a:pPr>
                      <a:r>
                        <a:rPr lang="en-GB" sz="3200" kern="100" dirty="0">
                          <a:effectLst/>
                        </a:rPr>
                        <a:t>Every member must have minimum of </a:t>
                      </a:r>
                      <a:r>
                        <a:rPr lang="en-GB" sz="3200" kern="100" dirty="0" err="1">
                          <a:effectLst/>
                        </a:rPr>
                        <a:t>Ksh</a:t>
                      </a:r>
                      <a:r>
                        <a:rPr lang="en-GB" sz="3200" kern="100" dirty="0">
                          <a:effectLst/>
                        </a:rPr>
                        <a:t> 15000 in share capital. Its non-refundable but transferable in case a member decides to leave Sacco.</a:t>
                      </a:r>
                      <a:endParaRPr lang="en-US" sz="3200" kern="100" dirty="0">
                        <a:effectLst/>
                      </a:endParaRPr>
                    </a:p>
                    <a:p>
                      <a:pPr marL="342900" marR="0" lvl="0" indent="-342900">
                        <a:lnSpc>
                          <a:spcPct val="115000"/>
                        </a:lnSpc>
                        <a:spcBef>
                          <a:spcPts val="0"/>
                        </a:spcBef>
                        <a:spcAft>
                          <a:spcPts val="0"/>
                        </a:spcAft>
                        <a:buFont typeface="Aptos"/>
                        <a:buChar char="-"/>
                      </a:pPr>
                      <a:r>
                        <a:rPr lang="en-GB" sz="3200" kern="100" dirty="0">
                          <a:effectLst/>
                        </a:rPr>
                        <a:t>The Maximum amount that a member can hold is 15% of total Sacco shareholding.</a:t>
                      </a:r>
                      <a:endParaRPr lang="en-US" sz="3200" kern="100" dirty="0">
                        <a:effectLst/>
                      </a:endParaRPr>
                    </a:p>
                    <a:p>
                      <a:pPr marL="342900" marR="0" lvl="0" indent="-342900">
                        <a:lnSpc>
                          <a:spcPct val="115000"/>
                        </a:lnSpc>
                        <a:spcBef>
                          <a:spcPts val="0"/>
                        </a:spcBef>
                        <a:spcAft>
                          <a:spcPts val="0"/>
                        </a:spcAft>
                        <a:buFont typeface="Aptos"/>
                        <a:buChar char="-"/>
                      </a:pPr>
                      <a:r>
                        <a:rPr lang="en-GB" sz="3200" kern="100" dirty="0">
                          <a:effectLst/>
                        </a:rPr>
                        <a:t>It earns better dividends annually the recent rate was 16.9% in the year 2020 and 24.4%. year 2021, 19.9% in 2022, and 15.2% in year 2023. You cannot take a loan against your share capital.</a:t>
                      </a:r>
                      <a:endParaRPr lang="en-US" sz="3200" kern="100" dirty="0">
                        <a:effectLst/>
                        <a:latin typeface="Aptos"/>
                        <a:ea typeface="Aptos"/>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5613765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492875"/>
          </a:xfrm>
        </p:spPr>
        <p:txBody>
          <a:bodyPr/>
          <a:lstStyle/>
          <a:p>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21300293"/>
              </p:ext>
            </p:extLst>
          </p:nvPr>
        </p:nvGraphicFramePr>
        <p:xfrm>
          <a:off x="128790" y="90152"/>
          <a:ext cx="11114466" cy="6968890"/>
        </p:xfrm>
        <a:graphic>
          <a:graphicData uri="http://schemas.openxmlformats.org/drawingml/2006/table">
            <a:tbl>
              <a:tblPr firstRow="1" firstCol="1" bandRow="1">
                <a:tableStyleId>{5C22544A-7EE6-4342-B048-85BDC9FD1C3A}</a:tableStyleId>
              </a:tblPr>
              <a:tblGrid>
                <a:gridCol w="1931830"/>
                <a:gridCol w="9182636"/>
              </a:tblGrid>
              <a:tr h="6968890">
                <a:tc>
                  <a:txBody>
                    <a:bodyPr/>
                    <a:lstStyle/>
                    <a:p>
                      <a:pPr marL="0" marR="0">
                        <a:lnSpc>
                          <a:spcPct val="115000"/>
                        </a:lnSpc>
                        <a:spcBef>
                          <a:spcPts val="0"/>
                        </a:spcBef>
                        <a:spcAft>
                          <a:spcPts val="0"/>
                        </a:spcAft>
                      </a:pPr>
                      <a:r>
                        <a:rPr lang="en-GB" sz="2800" kern="100" dirty="0">
                          <a:effectLst/>
                        </a:rPr>
                        <a:t>Dormant Accounts </a:t>
                      </a:r>
                      <a:endParaRPr lang="en-US" sz="2800" kern="100" dirty="0">
                        <a:effectLst/>
                        <a:latin typeface="Aptos"/>
                        <a:ea typeface="Aptos"/>
                        <a:cs typeface="Times New Roman" panose="02020603050405020304" pitchFamily="18" charset="0"/>
                      </a:endParaRPr>
                    </a:p>
                  </a:txBody>
                  <a:tcPr marL="68580" marR="68580" marT="0" marB="0"/>
                </a:tc>
                <a:tc>
                  <a:txBody>
                    <a:bodyPr/>
                    <a:lstStyle/>
                    <a:p>
                      <a:pPr marL="342900" marR="0" lvl="0" indent="-342900">
                        <a:lnSpc>
                          <a:spcPct val="115000"/>
                        </a:lnSpc>
                        <a:spcBef>
                          <a:spcPts val="0"/>
                        </a:spcBef>
                        <a:spcAft>
                          <a:spcPts val="0"/>
                        </a:spcAft>
                        <a:buFont typeface="Aptos"/>
                        <a:buChar char="-"/>
                      </a:pPr>
                      <a:r>
                        <a:rPr lang="en-GB" sz="3200" kern="100" dirty="0">
                          <a:effectLst/>
                        </a:rPr>
                        <a:t>Once a member does not contribute savings for a period of over three months the account becomes dormant</a:t>
                      </a:r>
                      <a:endParaRPr lang="en-US" sz="3200" kern="100" dirty="0">
                        <a:effectLst/>
                      </a:endParaRPr>
                    </a:p>
                    <a:p>
                      <a:pPr marL="342900" marR="0" lvl="0" indent="-342900">
                        <a:lnSpc>
                          <a:spcPct val="115000"/>
                        </a:lnSpc>
                        <a:spcBef>
                          <a:spcPts val="0"/>
                        </a:spcBef>
                        <a:spcAft>
                          <a:spcPts val="0"/>
                        </a:spcAft>
                        <a:buFont typeface="Aptos"/>
                        <a:buChar char="-"/>
                      </a:pPr>
                      <a:r>
                        <a:rPr lang="en-GB" sz="3200" kern="100" dirty="0">
                          <a:effectLst/>
                        </a:rPr>
                        <a:t>dormant account should be reactivated and remain active for a period of six months before applying for a loan</a:t>
                      </a:r>
                      <a:endParaRPr lang="en-US" sz="3200" kern="100" dirty="0">
                        <a:effectLst/>
                      </a:endParaRPr>
                    </a:p>
                    <a:p>
                      <a:pPr marL="342900" marR="0" lvl="0" indent="-342900">
                        <a:lnSpc>
                          <a:spcPct val="115000"/>
                        </a:lnSpc>
                        <a:spcBef>
                          <a:spcPts val="0"/>
                        </a:spcBef>
                        <a:spcAft>
                          <a:spcPts val="0"/>
                        </a:spcAft>
                        <a:buFont typeface="Aptos"/>
                        <a:buChar char="-"/>
                      </a:pPr>
                      <a:r>
                        <a:rPr lang="en-GB" sz="3200" kern="100" dirty="0">
                          <a:effectLst/>
                        </a:rPr>
                        <a:t>SASRA Regulations says that upon non remittance of 12 months and above Sacco should maintain a separate account for such accounts. Such amounts shall be deemed to be unclaimed in accordance with the Unclaimed financial Assets Act.</a:t>
                      </a:r>
                      <a:endParaRPr lang="en-US" sz="3200" kern="100" dirty="0">
                        <a:effectLst/>
                        <a:latin typeface="Aptos"/>
                        <a:ea typeface="Aptos"/>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29779794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SACCO LOAN PRODUCTS</a:t>
            </a:r>
            <a:endParaRPr lang="en-US" dirty="0"/>
          </a:p>
        </p:txBody>
      </p:sp>
    </p:spTree>
    <p:extLst>
      <p:ext uri="{BB962C8B-B14F-4D97-AF65-F5344CB8AC3E}">
        <p14:creationId xmlns:p14="http://schemas.microsoft.com/office/powerpoint/2010/main" val="27677160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203100"/>
          </a:xfrm>
        </p:spPr>
        <p:txBody>
          <a:bodyPr>
            <a:normAutofit fontScale="90000"/>
          </a:bodyPr>
          <a:lstStyle/>
          <a:p>
            <a:pPr lvl="0"/>
            <a:r>
              <a:rPr lang="en-GB" sz="4000" b="1" dirty="0"/>
              <a:t>EMERGENCY LOANS- </a:t>
            </a:r>
            <a:r>
              <a:rPr lang="en-GB" sz="4000" dirty="0"/>
              <a:t>Emergency loans are defined by purpose and must be accompanied by supporting documents. The repayment period is 12 months. </a:t>
            </a:r>
            <a:r>
              <a:rPr lang="en-US" sz="4000" dirty="0"/>
              <a:t/>
            </a:r>
            <a:br>
              <a:rPr lang="en-US" sz="4000" dirty="0"/>
            </a:br>
            <a:r>
              <a:rPr lang="en-GB" sz="4000" b="1" dirty="0"/>
              <a:t>NORMAL LOANS- </a:t>
            </a:r>
            <a:r>
              <a:rPr lang="en-GB" sz="4000" dirty="0"/>
              <a:t>Normal loans are granted for a period of up to 72 months to members who don’t have any other outstanding loans. These are given for development purposes e.g. buying land, building etc. </a:t>
            </a:r>
            <a:r>
              <a:rPr lang="en-US" sz="4000" dirty="0"/>
              <a:t/>
            </a:r>
            <a:br>
              <a:rPr lang="en-US" sz="4000" dirty="0"/>
            </a:br>
            <a:r>
              <a:rPr lang="en-GB" sz="4000" b="1" dirty="0"/>
              <a:t>RUDI TENA LOANS -</a:t>
            </a:r>
            <a:r>
              <a:rPr lang="en-GB" sz="4000" dirty="0"/>
              <a:t>These are granted to the members who already have loans with the Sacco. The member is charged 2.5% of the remaining balance. </a:t>
            </a:r>
            <a:r>
              <a:rPr lang="en-US" dirty="0"/>
              <a:t/>
            </a:r>
            <a:br>
              <a:rPr lang="en-US" dirty="0"/>
            </a:br>
            <a:r>
              <a:rPr lang="en-GB" b="1" dirty="0"/>
              <a:t> </a:t>
            </a:r>
            <a:r>
              <a:rPr lang="en-US" dirty="0" smtClean="0"/>
              <a:t/>
            </a:r>
            <a:br>
              <a:rPr lang="en-US" dirty="0" smtClean="0"/>
            </a:br>
            <a:endParaRPr lang="en-US" dirty="0"/>
          </a:p>
        </p:txBody>
      </p:sp>
    </p:spTree>
    <p:extLst>
      <p:ext uri="{BB962C8B-B14F-4D97-AF65-F5344CB8AC3E}">
        <p14:creationId xmlns:p14="http://schemas.microsoft.com/office/powerpoint/2010/main" val="2429724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492875"/>
          </a:xfrm>
        </p:spPr>
        <p:txBody>
          <a:bodyPr/>
          <a:lstStyle/>
          <a:p>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94376458"/>
              </p:ext>
            </p:extLst>
          </p:nvPr>
        </p:nvGraphicFramePr>
        <p:xfrm>
          <a:off x="940158" y="502277"/>
          <a:ext cx="10019763" cy="6220052"/>
        </p:xfrm>
        <a:graphic>
          <a:graphicData uri="http://schemas.openxmlformats.org/drawingml/2006/table">
            <a:tbl>
              <a:tblPr firstRow="1" firstCol="1" bandRow="1">
                <a:tableStyleId>{5C22544A-7EE6-4342-B048-85BDC9FD1C3A}</a:tableStyleId>
              </a:tblPr>
              <a:tblGrid>
                <a:gridCol w="1584101"/>
                <a:gridCol w="8435662"/>
              </a:tblGrid>
              <a:tr h="1172564">
                <a:tc gridSpan="2">
                  <a:txBody>
                    <a:bodyPr/>
                    <a:lstStyle/>
                    <a:p>
                      <a:pPr marL="0" marR="0" algn="ctr">
                        <a:lnSpc>
                          <a:spcPct val="115000"/>
                        </a:lnSpc>
                        <a:spcBef>
                          <a:spcPts val="1200"/>
                        </a:spcBef>
                        <a:spcAft>
                          <a:spcPts val="0"/>
                        </a:spcAft>
                      </a:pPr>
                      <a:r>
                        <a:rPr lang="en-GB" sz="6000" kern="100" dirty="0">
                          <a:effectLst/>
                        </a:rPr>
                        <a:t>MEMBER-CARE</a:t>
                      </a:r>
                      <a:r>
                        <a:rPr lang="en-GB" sz="1200" kern="100" dirty="0">
                          <a:effectLst/>
                        </a:rPr>
                        <a:t> </a:t>
                      </a:r>
                      <a:endParaRPr lang="en-US" sz="1200" kern="100" dirty="0">
                        <a:effectLst/>
                        <a:latin typeface="Aptos"/>
                        <a:ea typeface="Aptos"/>
                        <a:cs typeface="Times New Roman" panose="02020603050405020304" pitchFamily="18" charset="0"/>
                      </a:endParaRPr>
                    </a:p>
                  </a:txBody>
                  <a:tcPr marL="68580" marR="68580" marT="0" marB="0"/>
                </a:tc>
                <a:tc hMerge="1">
                  <a:txBody>
                    <a:bodyPr/>
                    <a:lstStyle/>
                    <a:p>
                      <a:endParaRPr lang="en-US"/>
                    </a:p>
                  </a:txBody>
                  <a:tcPr/>
                </a:tc>
              </a:tr>
              <a:tr h="4932022">
                <a:tc>
                  <a:txBody>
                    <a:bodyPr/>
                    <a:lstStyle/>
                    <a:p>
                      <a:pPr marL="0" marR="0">
                        <a:lnSpc>
                          <a:spcPct val="115000"/>
                        </a:lnSpc>
                        <a:spcBef>
                          <a:spcPts val="0"/>
                        </a:spcBef>
                        <a:spcAft>
                          <a:spcPts val="0"/>
                        </a:spcAft>
                      </a:pPr>
                      <a:r>
                        <a:rPr lang="en-GB" sz="2400" kern="100" dirty="0">
                          <a:effectLst/>
                        </a:rPr>
                        <a:t>Investing Wisely </a:t>
                      </a:r>
                      <a:endParaRPr lang="en-US" sz="2400" kern="100" dirty="0">
                        <a:effectLst/>
                        <a:latin typeface="Aptos"/>
                        <a:ea typeface="Aptos"/>
                        <a:cs typeface="Times New Roman" panose="02020603050405020304" pitchFamily="18" charset="0"/>
                      </a:endParaRPr>
                    </a:p>
                  </a:txBody>
                  <a:tcPr marL="68580" marR="68580" marT="0" marB="0"/>
                </a:tc>
                <a:tc>
                  <a:txBody>
                    <a:bodyPr/>
                    <a:lstStyle/>
                    <a:p>
                      <a:pPr marL="342900" marR="0" lvl="0" indent="-342900">
                        <a:lnSpc>
                          <a:spcPct val="115000"/>
                        </a:lnSpc>
                        <a:spcBef>
                          <a:spcPts val="0"/>
                        </a:spcBef>
                        <a:spcAft>
                          <a:spcPts val="0"/>
                        </a:spcAft>
                        <a:buFont typeface="Aptos"/>
                        <a:buChar char="-"/>
                      </a:pPr>
                      <a:r>
                        <a:rPr lang="en-GB" sz="3200" kern="100" dirty="0">
                          <a:effectLst/>
                        </a:rPr>
                        <a:t>Diversify to reduce risk</a:t>
                      </a:r>
                      <a:endParaRPr lang="en-US" sz="3200" kern="100" dirty="0">
                        <a:effectLst/>
                      </a:endParaRPr>
                    </a:p>
                    <a:p>
                      <a:pPr marL="342900" marR="0" lvl="0" indent="-342900">
                        <a:lnSpc>
                          <a:spcPct val="115000"/>
                        </a:lnSpc>
                        <a:spcBef>
                          <a:spcPts val="0"/>
                        </a:spcBef>
                        <a:spcAft>
                          <a:spcPts val="0"/>
                        </a:spcAft>
                        <a:buFont typeface="Aptos"/>
                        <a:buChar char="-"/>
                      </a:pPr>
                      <a:r>
                        <a:rPr lang="en-GB" sz="3200" kern="100" dirty="0">
                          <a:effectLst/>
                        </a:rPr>
                        <a:t>Long term perspective to avoid short term fluctuations </a:t>
                      </a:r>
                      <a:endParaRPr lang="en-US" sz="3200" kern="100" dirty="0">
                        <a:effectLst/>
                      </a:endParaRPr>
                    </a:p>
                    <a:p>
                      <a:pPr marL="342900" marR="0" lvl="0" indent="-342900">
                        <a:lnSpc>
                          <a:spcPct val="115000"/>
                        </a:lnSpc>
                        <a:spcBef>
                          <a:spcPts val="0"/>
                        </a:spcBef>
                        <a:spcAft>
                          <a:spcPts val="0"/>
                        </a:spcAft>
                        <a:buFont typeface="Aptos"/>
                        <a:buChar char="-"/>
                      </a:pPr>
                      <a:r>
                        <a:rPr lang="en-GB" sz="3200" kern="100" dirty="0">
                          <a:effectLst/>
                        </a:rPr>
                        <a:t>Regular Contributions: Invest a fixed amount regularly, regardless of market conditions.</a:t>
                      </a:r>
                      <a:endParaRPr lang="en-US" sz="3200" kern="100" dirty="0">
                        <a:effectLst/>
                      </a:endParaRPr>
                    </a:p>
                    <a:p>
                      <a:pPr marL="342900" marR="0" lvl="0" indent="-342900">
                        <a:lnSpc>
                          <a:spcPct val="115000"/>
                        </a:lnSpc>
                        <a:spcBef>
                          <a:spcPts val="0"/>
                        </a:spcBef>
                        <a:spcAft>
                          <a:spcPts val="0"/>
                        </a:spcAft>
                        <a:buFont typeface="Aptos"/>
                        <a:buChar char="-"/>
                      </a:pPr>
                      <a:r>
                        <a:rPr lang="en-GB" sz="3200" kern="100" dirty="0">
                          <a:effectLst/>
                        </a:rPr>
                        <a:t>Avoid Emotional Decisions: Resist the urge to make impulsive decisions based on fear or greed. Stick to your plan</a:t>
                      </a:r>
                      <a:endParaRPr lang="en-US" sz="3200" kern="100" dirty="0">
                        <a:effectLst/>
                        <a:latin typeface="Aptos"/>
                        <a:ea typeface="Aptos"/>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26186909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3335" y="365125"/>
            <a:ext cx="11070465" cy="6203100"/>
          </a:xfrm>
        </p:spPr>
        <p:txBody>
          <a:bodyPr>
            <a:noAutofit/>
          </a:bodyPr>
          <a:lstStyle/>
          <a:p>
            <a:r>
              <a:rPr lang="en-GB" sz="3600" b="1" dirty="0" smtClean="0"/>
              <a:t>RUDI NYUMBANI LOANS- </a:t>
            </a:r>
            <a:r>
              <a:rPr lang="en-GB" sz="3600" dirty="0" smtClean="0"/>
              <a:t>These are granted to members who have loans with other institutions like banks, microfinance at a charge of 2.5% of the existing bank loan. </a:t>
            </a:r>
            <a:r>
              <a:rPr lang="en-US" sz="3600" dirty="0" smtClean="0"/>
              <a:t/>
            </a:r>
            <a:br>
              <a:rPr lang="en-US" sz="3600" dirty="0" smtClean="0"/>
            </a:br>
            <a:r>
              <a:rPr lang="en-GB" sz="3600" b="1" dirty="0" smtClean="0"/>
              <a:t>REFINANCING LOANS- </a:t>
            </a:r>
            <a:r>
              <a:rPr lang="en-GB" sz="3600" dirty="0" smtClean="0"/>
              <a:t>These are granted to members who already have loans with the Sacco but have not completed the project they had started with the initial loan (Normal loan and Rudi </a:t>
            </a:r>
            <a:r>
              <a:rPr lang="en-GB" sz="3600" dirty="0" err="1" smtClean="0"/>
              <a:t>tena</a:t>
            </a:r>
            <a:r>
              <a:rPr lang="en-GB" sz="3600" dirty="0" smtClean="0"/>
              <a:t> loans). The repayment is within the remaining period of existing loan. </a:t>
            </a:r>
            <a:r>
              <a:rPr lang="en-US" sz="3600" dirty="0" smtClean="0"/>
              <a:t/>
            </a:r>
            <a:br>
              <a:rPr lang="en-US" sz="3600" dirty="0" smtClean="0"/>
            </a:br>
            <a:r>
              <a:rPr lang="en-GB" sz="3600" b="1" dirty="0" smtClean="0"/>
              <a:t>INSTITUTIONAL LOANS- </a:t>
            </a:r>
            <a:r>
              <a:rPr lang="en-GB" sz="3600" dirty="0" smtClean="0"/>
              <a:t>These are given to church institutions and groups, Parishes, Sessions. They are given up to 5 times of their savings with a maximum repayment period of 5 years with guarantors or collateral as security.</a:t>
            </a:r>
            <a:endParaRPr lang="en-US" sz="3600" dirty="0"/>
          </a:p>
        </p:txBody>
      </p:sp>
    </p:spTree>
    <p:extLst>
      <p:ext uri="{BB962C8B-B14F-4D97-AF65-F5344CB8AC3E}">
        <p14:creationId xmlns:p14="http://schemas.microsoft.com/office/powerpoint/2010/main" val="20060435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0739907" cy="6280374"/>
          </a:xfrm>
        </p:spPr>
        <p:txBody>
          <a:bodyPr>
            <a:normAutofit fontScale="90000"/>
          </a:bodyPr>
          <a:lstStyle/>
          <a:p>
            <a:pPr lvl="0"/>
            <a:r>
              <a:rPr lang="en-GB" b="1" dirty="0"/>
              <a:t>NORMAL PLUS LOANS</a:t>
            </a:r>
            <a:r>
              <a:rPr lang="en-GB" dirty="0"/>
              <a:t>- This product is given five times of member’s savings and repayment period of up to 84 months. It is granted to members who don’t have any other existing loans.</a:t>
            </a:r>
            <a:r>
              <a:rPr lang="en-US" dirty="0"/>
              <a:t/>
            </a:r>
            <a:br>
              <a:rPr lang="en-US" dirty="0"/>
            </a:br>
            <a:r>
              <a:rPr lang="en-GB" b="1" dirty="0"/>
              <a:t>RUDI TENA PLUS</a:t>
            </a:r>
            <a:r>
              <a:rPr lang="en-GB" dirty="0"/>
              <a:t>- This product just as the normal plus its repayable within 84 months and given five times of members savings but it differs with the normal plus in that its granted to a member who has an existing loan whereby the existing loan balance is offset and charged 2.5%.</a:t>
            </a:r>
            <a:r>
              <a:rPr lang="en-US" dirty="0"/>
              <a:t/>
            </a:r>
            <a:br>
              <a:rPr lang="en-US" dirty="0"/>
            </a:br>
            <a:endParaRPr lang="en-US" dirty="0"/>
          </a:p>
        </p:txBody>
      </p:sp>
    </p:spTree>
    <p:extLst>
      <p:ext uri="{BB962C8B-B14F-4D97-AF65-F5344CB8AC3E}">
        <p14:creationId xmlns:p14="http://schemas.microsoft.com/office/powerpoint/2010/main" val="28577430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789" y="489397"/>
            <a:ext cx="11925836" cy="6143222"/>
          </a:xfrm>
        </p:spPr>
        <p:txBody>
          <a:bodyPr>
            <a:normAutofit fontScale="90000"/>
          </a:bodyPr>
          <a:lstStyle/>
          <a:p>
            <a:r>
              <a:rPr lang="en-GB" b="1" dirty="0" smtClean="0"/>
              <a:t>REFINANCING PLUS LOANS- </a:t>
            </a:r>
            <a:r>
              <a:rPr lang="en-GB" dirty="0" smtClean="0"/>
              <a:t>This is a refinancing loan granted to members who have not completed their projects after taking Rudi </a:t>
            </a:r>
            <a:r>
              <a:rPr lang="en-GB" dirty="0" err="1" smtClean="0"/>
              <a:t>tena</a:t>
            </a:r>
            <a:r>
              <a:rPr lang="en-GB" dirty="0" smtClean="0"/>
              <a:t> plus or normal plus loans. Repayment is within the remaining period of the existing Rudi </a:t>
            </a:r>
            <a:r>
              <a:rPr lang="en-GB" dirty="0" err="1" smtClean="0"/>
              <a:t>tena</a:t>
            </a:r>
            <a:r>
              <a:rPr lang="en-GB" dirty="0" smtClean="0"/>
              <a:t> plus or normal plus loans. </a:t>
            </a:r>
            <a:r>
              <a:rPr lang="en-US" dirty="0" smtClean="0"/>
              <a:t/>
            </a:r>
            <a:br>
              <a:rPr lang="en-US" dirty="0" smtClean="0"/>
            </a:br>
            <a:r>
              <a:rPr lang="en-GB" b="1" dirty="0" smtClean="0"/>
              <a:t>DEPOSIT/SHARE BOOST LOANS- </a:t>
            </a:r>
            <a:r>
              <a:rPr lang="en-US" dirty="0" smtClean="0"/>
              <a:t>This is a loan given to members who want to boost their deposits. It does not require guarantors since the member is not paid the money, but it’s added to his/her deposits. </a:t>
            </a:r>
            <a:br>
              <a:rPr lang="en-US" dirty="0" smtClean="0"/>
            </a:br>
            <a:r>
              <a:rPr lang="en-GB" dirty="0" smtClean="0"/>
              <a:t>Notes: </a:t>
            </a:r>
            <a:r>
              <a:rPr lang="en-US" dirty="0" smtClean="0"/>
              <a:t/>
            </a:r>
            <a:br>
              <a:rPr lang="en-US" dirty="0" smtClean="0"/>
            </a:br>
            <a:r>
              <a:rPr lang="en-GB" dirty="0" smtClean="0"/>
              <a:t>Duration of loans – up to 7yrs </a:t>
            </a:r>
            <a:r>
              <a:rPr lang="en-US" dirty="0" smtClean="0"/>
              <a:t/>
            </a:r>
            <a:br>
              <a:rPr lang="en-US" dirty="0" smtClean="0"/>
            </a:br>
            <a:r>
              <a:rPr lang="en-GB" dirty="0" smtClean="0"/>
              <a:t>Multiplier of the loans – up to five times </a:t>
            </a:r>
            <a:r>
              <a:rPr lang="en-US" dirty="0" smtClean="0"/>
              <a:t/>
            </a:r>
            <a:br>
              <a:rPr lang="en-US" dirty="0" smtClean="0"/>
            </a:br>
            <a:endParaRPr lang="en-US" dirty="0"/>
          </a:p>
        </p:txBody>
      </p:sp>
    </p:spTree>
    <p:extLst>
      <p:ext uri="{BB962C8B-B14F-4D97-AF65-F5344CB8AC3E}">
        <p14:creationId xmlns:p14="http://schemas.microsoft.com/office/powerpoint/2010/main" val="1907928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125827"/>
          </a:xfrm>
        </p:spPr>
        <p:txBody>
          <a:bodyPr/>
          <a:lstStyle/>
          <a:p>
            <a:r>
              <a:rPr lang="en-GB" b="1" dirty="0"/>
              <a:t>Collateral On </a:t>
            </a:r>
            <a:r>
              <a:rPr lang="en-GB" b="1" dirty="0" smtClean="0"/>
              <a:t>Loans</a:t>
            </a:r>
            <a:br>
              <a:rPr lang="en-GB" b="1" dirty="0" smtClean="0"/>
            </a:br>
            <a:r>
              <a:rPr lang="en-GB" dirty="0"/>
              <a:t>-For those who have challenges getting guarantors we currently accept collateral as guided by our collateral policy. </a:t>
            </a:r>
            <a:r>
              <a:rPr lang="en-US" dirty="0"/>
              <a:t/>
            </a:r>
            <a:br>
              <a:rPr lang="en-US" dirty="0"/>
            </a:br>
            <a:r>
              <a:rPr lang="en-GB" dirty="0"/>
              <a:t>-The collateral must undergo the legal process of valuation and charging at the cost of the loan applicant</a:t>
            </a:r>
            <a:endParaRPr lang="en-US" dirty="0"/>
          </a:p>
        </p:txBody>
      </p:sp>
    </p:spTree>
    <p:extLst>
      <p:ext uri="{BB962C8B-B14F-4D97-AF65-F5344CB8AC3E}">
        <p14:creationId xmlns:p14="http://schemas.microsoft.com/office/powerpoint/2010/main" val="13911860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215979"/>
          </a:xfrm>
        </p:spPr>
        <p:txBody>
          <a:bodyPr/>
          <a:lstStyle/>
          <a:p>
            <a:r>
              <a:rPr lang="en-GB" b="1" dirty="0"/>
              <a:t>Loan Limit </a:t>
            </a:r>
            <a:r>
              <a:rPr lang="en-GB" b="1" dirty="0" smtClean="0"/>
              <a:t>Determination</a:t>
            </a:r>
            <a:br>
              <a:rPr lang="en-GB" b="1" dirty="0" smtClean="0"/>
            </a:br>
            <a:r>
              <a:rPr lang="en-GB" dirty="0"/>
              <a:t>Factors to consider </a:t>
            </a:r>
            <a:r>
              <a:rPr lang="en-US" dirty="0"/>
              <a:t/>
            </a:r>
            <a:br>
              <a:rPr lang="en-US" dirty="0"/>
            </a:br>
            <a:r>
              <a:rPr lang="en-GB" dirty="0"/>
              <a:t>Deposits </a:t>
            </a:r>
            <a:r>
              <a:rPr lang="en-US" dirty="0"/>
              <a:t/>
            </a:r>
            <a:br>
              <a:rPr lang="en-US" dirty="0"/>
            </a:br>
            <a:r>
              <a:rPr lang="en-GB" dirty="0"/>
              <a:t>Ability to pay – One must provide a payslip, 6 months banks statements or </a:t>
            </a:r>
            <a:r>
              <a:rPr lang="en-GB" dirty="0" err="1"/>
              <a:t>Mpesa</a:t>
            </a:r>
            <a:r>
              <a:rPr lang="en-GB" dirty="0"/>
              <a:t> statements for self payers</a:t>
            </a:r>
            <a:r>
              <a:rPr lang="en-US" dirty="0"/>
              <a:t/>
            </a:r>
            <a:br>
              <a:rPr lang="en-US" dirty="0"/>
            </a:br>
            <a:r>
              <a:rPr lang="en-GB" dirty="0"/>
              <a:t>Security </a:t>
            </a:r>
            <a:r>
              <a:rPr lang="en-GB" dirty="0" err="1"/>
              <a:t>ie</a:t>
            </a:r>
            <a:r>
              <a:rPr lang="en-GB" dirty="0"/>
              <a:t> Guarantors or collateral </a:t>
            </a:r>
            <a:endParaRPr lang="en-US" dirty="0"/>
          </a:p>
        </p:txBody>
      </p:sp>
    </p:spTree>
    <p:extLst>
      <p:ext uri="{BB962C8B-B14F-4D97-AF65-F5344CB8AC3E}">
        <p14:creationId xmlns:p14="http://schemas.microsoft.com/office/powerpoint/2010/main" val="6635214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331889"/>
          </a:xfrm>
        </p:spPr>
        <p:txBody>
          <a:bodyPr/>
          <a:lstStyle/>
          <a:p>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508070415"/>
              </p:ext>
            </p:extLst>
          </p:nvPr>
        </p:nvGraphicFramePr>
        <p:xfrm>
          <a:off x="167426" y="365126"/>
          <a:ext cx="11186374" cy="6331888"/>
        </p:xfrm>
        <a:graphic>
          <a:graphicData uri="http://schemas.openxmlformats.org/drawingml/2006/table">
            <a:tbl>
              <a:tblPr firstRow="1" firstCol="1" bandRow="1">
                <a:tableStyleId>{5C22544A-7EE6-4342-B048-85BDC9FD1C3A}</a:tableStyleId>
              </a:tblPr>
              <a:tblGrid>
                <a:gridCol w="1568364"/>
                <a:gridCol w="9618010"/>
              </a:tblGrid>
              <a:tr h="6331888">
                <a:tc>
                  <a:txBody>
                    <a:bodyPr/>
                    <a:lstStyle/>
                    <a:p>
                      <a:pPr marL="0" marR="0">
                        <a:lnSpc>
                          <a:spcPct val="115000"/>
                        </a:lnSpc>
                        <a:spcBef>
                          <a:spcPts val="0"/>
                        </a:spcBef>
                        <a:spcAft>
                          <a:spcPts val="0"/>
                        </a:spcAft>
                      </a:pPr>
                      <a:r>
                        <a:rPr lang="en-GB" sz="2400" kern="100" dirty="0">
                          <a:effectLst/>
                        </a:rPr>
                        <a:t>Institutional Loans </a:t>
                      </a:r>
                      <a:endParaRPr lang="en-US" sz="2400" kern="100" dirty="0">
                        <a:effectLst/>
                        <a:latin typeface="Aptos"/>
                        <a:ea typeface="Aptos"/>
                        <a:cs typeface="Times New Roman" panose="02020603050405020304" pitchFamily="18" charset="0"/>
                      </a:endParaRPr>
                    </a:p>
                  </a:txBody>
                  <a:tcPr marL="68580" marR="68580" marT="0" marB="0"/>
                </a:tc>
                <a:tc>
                  <a:txBody>
                    <a:bodyPr/>
                    <a:lstStyle/>
                    <a:p>
                      <a:pPr marL="342900" marR="0" lvl="0" indent="-342900">
                        <a:lnSpc>
                          <a:spcPct val="115000"/>
                        </a:lnSpc>
                        <a:spcBef>
                          <a:spcPts val="0"/>
                        </a:spcBef>
                        <a:spcAft>
                          <a:spcPts val="0"/>
                        </a:spcAft>
                        <a:buFont typeface="Aptos"/>
                        <a:buChar char="-"/>
                      </a:pPr>
                      <a:r>
                        <a:rPr lang="en-GB" sz="4400" kern="100" dirty="0">
                          <a:effectLst/>
                        </a:rPr>
                        <a:t>Given up to 5 times of deposits.</a:t>
                      </a:r>
                      <a:endParaRPr lang="en-US" sz="4400" kern="100" dirty="0">
                        <a:effectLst/>
                      </a:endParaRPr>
                    </a:p>
                    <a:p>
                      <a:pPr marL="342900" marR="0" lvl="0" indent="-342900">
                        <a:lnSpc>
                          <a:spcPct val="115000"/>
                        </a:lnSpc>
                        <a:spcBef>
                          <a:spcPts val="0"/>
                        </a:spcBef>
                        <a:spcAft>
                          <a:spcPts val="0"/>
                        </a:spcAft>
                        <a:buFont typeface="Aptos"/>
                        <a:buChar char="-"/>
                      </a:pPr>
                      <a:r>
                        <a:rPr lang="en-GB" sz="4400" kern="100" dirty="0">
                          <a:effectLst/>
                        </a:rPr>
                        <a:t>Six months bank statement</a:t>
                      </a:r>
                      <a:endParaRPr lang="en-US" sz="4400" kern="100" dirty="0">
                        <a:effectLst/>
                      </a:endParaRPr>
                    </a:p>
                    <a:p>
                      <a:pPr marL="342900" marR="0" lvl="0" indent="-342900">
                        <a:lnSpc>
                          <a:spcPct val="115000"/>
                        </a:lnSpc>
                        <a:spcBef>
                          <a:spcPts val="0"/>
                        </a:spcBef>
                        <a:spcAft>
                          <a:spcPts val="0"/>
                        </a:spcAft>
                        <a:buFont typeface="Aptos"/>
                        <a:buChar char="-"/>
                      </a:pPr>
                      <a:r>
                        <a:rPr lang="en-GB" sz="4400" kern="100" dirty="0">
                          <a:effectLst/>
                        </a:rPr>
                        <a:t>Security </a:t>
                      </a:r>
                      <a:r>
                        <a:rPr lang="en-GB" sz="4400" kern="100" dirty="0" err="1">
                          <a:effectLst/>
                        </a:rPr>
                        <a:t>i.e</a:t>
                      </a:r>
                      <a:r>
                        <a:rPr lang="en-GB" sz="4400" kern="100" dirty="0">
                          <a:effectLst/>
                        </a:rPr>
                        <a:t> Guarantors or collateral</a:t>
                      </a:r>
                      <a:endParaRPr lang="en-US" sz="4400" kern="100" dirty="0">
                        <a:effectLst/>
                      </a:endParaRPr>
                    </a:p>
                    <a:p>
                      <a:pPr marL="342900" marR="0" lvl="0" indent="-342900">
                        <a:lnSpc>
                          <a:spcPct val="115000"/>
                        </a:lnSpc>
                        <a:spcBef>
                          <a:spcPts val="0"/>
                        </a:spcBef>
                        <a:spcAft>
                          <a:spcPts val="0"/>
                        </a:spcAft>
                        <a:buFont typeface="Aptos"/>
                        <a:buChar char="-"/>
                      </a:pPr>
                      <a:r>
                        <a:rPr lang="en-GB" sz="4400" kern="100" dirty="0">
                          <a:effectLst/>
                        </a:rPr>
                        <a:t>For PCEA Church institutions the Secretary General approval letter is required</a:t>
                      </a:r>
                      <a:endParaRPr lang="en-US" sz="4400" kern="100" dirty="0">
                        <a:effectLst/>
                        <a:latin typeface="Aptos"/>
                        <a:ea typeface="Aptos"/>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898347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164464"/>
          </a:xfrm>
        </p:spPr>
        <p:txBody>
          <a:bodyPr/>
          <a:lstStyle/>
          <a:p>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072346870"/>
              </p:ext>
            </p:extLst>
          </p:nvPr>
        </p:nvGraphicFramePr>
        <p:xfrm>
          <a:off x="0" y="365125"/>
          <a:ext cx="11353799" cy="6519672"/>
        </p:xfrm>
        <a:graphic>
          <a:graphicData uri="http://schemas.openxmlformats.org/drawingml/2006/table">
            <a:tbl>
              <a:tblPr firstRow="1" firstCol="1" bandRow="1">
                <a:tableStyleId>{5C22544A-7EE6-4342-B048-85BDC9FD1C3A}</a:tableStyleId>
              </a:tblPr>
              <a:tblGrid>
                <a:gridCol w="1880315"/>
                <a:gridCol w="9473484"/>
              </a:tblGrid>
              <a:tr h="6164463">
                <a:tc>
                  <a:txBody>
                    <a:bodyPr/>
                    <a:lstStyle/>
                    <a:p>
                      <a:pPr marL="0" marR="0">
                        <a:lnSpc>
                          <a:spcPct val="115000"/>
                        </a:lnSpc>
                        <a:spcBef>
                          <a:spcPts val="0"/>
                        </a:spcBef>
                        <a:spcAft>
                          <a:spcPts val="0"/>
                        </a:spcAft>
                      </a:pPr>
                      <a:r>
                        <a:rPr lang="en-GB" sz="3200" kern="100" dirty="0">
                          <a:effectLst/>
                        </a:rPr>
                        <a:t>Loan Risk Classification </a:t>
                      </a:r>
                      <a:endParaRPr lang="en-US" sz="3200" kern="100" dirty="0">
                        <a:effectLst/>
                        <a:latin typeface="Aptos"/>
                        <a:ea typeface="Aptos"/>
                        <a:cs typeface="Times New Roman" panose="02020603050405020304" pitchFamily="18" charset="0"/>
                      </a:endParaRPr>
                    </a:p>
                  </a:txBody>
                  <a:tcPr marL="68580" marR="68580" marT="0" marB="0"/>
                </a:tc>
                <a:tc>
                  <a:txBody>
                    <a:bodyPr/>
                    <a:lstStyle/>
                    <a:p>
                      <a:pPr marL="457200" marR="0">
                        <a:lnSpc>
                          <a:spcPct val="115000"/>
                        </a:lnSpc>
                        <a:spcBef>
                          <a:spcPts val="0"/>
                        </a:spcBef>
                        <a:spcAft>
                          <a:spcPts val="0"/>
                        </a:spcAft>
                      </a:pPr>
                      <a:r>
                        <a:rPr lang="en-GB" sz="3600" kern="100" dirty="0">
                          <a:effectLst/>
                        </a:rPr>
                        <a:t>1) Performing Loans- Paid up to date</a:t>
                      </a:r>
                      <a:endParaRPr lang="en-US" sz="3600" kern="100" dirty="0">
                        <a:effectLst/>
                      </a:endParaRPr>
                    </a:p>
                    <a:p>
                      <a:pPr marL="457200" marR="0">
                        <a:lnSpc>
                          <a:spcPct val="115000"/>
                        </a:lnSpc>
                        <a:spcBef>
                          <a:spcPts val="0"/>
                        </a:spcBef>
                        <a:spcAft>
                          <a:spcPts val="0"/>
                        </a:spcAft>
                      </a:pPr>
                      <a:r>
                        <a:rPr lang="en-GB" sz="3600" kern="100" dirty="0">
                          <a:effectLst/>
                        </a:rPr>
                        <a:t>2) Watch- 1-30 Days 1 instalment unpaid</a:t>
                      </a:r>
                      <a:endParaRPr lang="en-US" sz="3600" kern="100" dirty="0">
                        <a:effectLst/>
                      </a:endParaRPr>
                    </a:p>
                    <a:p>
                      <a:pPr marL="342900" marR="0" lvl="0" indent="-342900">
                        <a:lnSpc>
                          <a:spcPct val="115000"/>
                        </a:lnSpc>
                        <a:spcBef>
                          <a:spcPts val="0"/>
                        </a:spcBef>
                        <a:spcAft>
                          <a:spcPts val="0"/>
                        </a:spcAft>
                        <a:buFont typeface="+mj-lt"/>
                        <a:buAutoNum type="arabicParenR" startAt="3"/>
                      </a:pPr>
                      <a:r>
                        <a:rPr lang="en-GB" sz="3600" kern="100" dirty="0">
                          <a:effectLst/>
                        </a:rPr>
                        <a:t>Sub-standard- 31-180 days </a:t>
                      </a:r>
                      <a:r>
                        <a:rPr lang="en-GB" sz="3600" kern="100" dirty="0" err="1">
                          <a:effectLst/>
                        </a:rPr>
                        <a:t>i.e</a:t>
                      </a:r>
                      <a:r>
                        <a:rPr lang="en-GB" sz="3600" kern="100" dirty="0">
                          <a:effectLst/>
                        </a:rPr>
                        <a:t> 2-6mths unpaid</a:t>
                      </a:r>
                      <a:endParaRPr lang="en-US" sz="3600" kern="100" dirty="0">
                        <a:effectLst/>
                      </a:endParaRPr>
                    </a:p>
                    <a:p>
                      <a:pPr marL="342900" marR="0" lvl="0" indent="-342900">
                        <a:lnSpc>
                          <a:spcPct val="115000"/>
                        </a:lnSpc>
                        <a:spcBef>
                          <a:spcPts val="0"/>
                        </a:spcBef>
                        <a:spcAft>
                          <a:spcPts val="0"/>
                        </a:spcAft>
                        <a:buFont typeface="+mj-lt"/>
                        <a:buAutoNum type="arabicParenR" startAt="3"/>
                      </a:pPr>
                      <a:r>
                        <a:rPr lang="en-US" sz="3600" kern="100" dirty="0">
                          <a:effectLst/>
                        </a:rPr>
                        <a:t>Doubtful- 181-360 Days 7-12mths unpaid</a:t>
                      </a:r>
                    </a:p>
                    <a:p>
                      <a:pPr marL="342900" marR="0" lvl="0" indent="-342900">
                        <a:lnSpc>
                          <a:spcPct val="115000"/>
                        </a:lnSpc>
                        <a:spcBef>
                          <a:spcPts val="0"/>
                        </a:spcBef>
                        <a:spcAft>
                          <a:spcPts val="0"/>
                        </a:spcAft>
                        <a:buFont typeface="+mj-lt"/>
                        <a:buAutoNum type="arabicParenR" startAt="3"/>
                      </a:pPr>
                      <a:r>
                        <a:rPr lang="en-US" sz="3600" kern="100" dirty="0">
                          <a:effectLst/>
                        </a:rPr>
                        <a:t>Loss-over 360 days </a:t>
                      </a:r>
                      <a:r>
                        <a:rPr lang="en-US" sz="3600" kern="100" dirty="0" err="1">
                          <a:effectLst/>
                        </a:rPr>
                        <a:t>i.e</a:t>
                      </a:r>
                      <a:r>
                        <a:rPr lang="en-US" sz="3600" kern="100" dirty="0">
                          <a:effectLst/>
                        </a:rPr>
                        <a:t> 13mths and above</a:t>
                      </a:r>
                    </a:p>
                    <a:p>
                      <a:pPr marL="342900" marR="0" lvl="0" indent="-342900">
                        <a:lnSpc>
                          <a:spcPct val="115000"/>
                        </a:lnSpc>
                        <a:spcBef>
                          <a:spcPts val="0"/>
                        </a:spcBef>
                        <a:spcAft>
                          <a:spcPts val="0"/>
                        </a:spcAft>
                        <a:buFont typeface="+mj-lt"/>
                        <a:buAutoNum type="arabicParenR" startAt="3"/>
                      </a:pPr>
                      <a:r>
                        <a:rPr lang="en-US" sz="3600" kern="100" dirty="0">
                          <a:effectLst/>
                        </a:rPr>
                        <a:t>Report to be submitted to SASRA</a:t>
                      </a:r>
                    </a:p>
                    <a:p>
                      <a:pPr marL="457200" marR="0">
                        <a:lnSpc>
                          <a:spcPct val="115000"/>
                        </a:lnSpc>
                        <a:spcBef>
                          <a:spcPts val="0"/>
                        </a:spcBef>
                        <a:spcAft>
                          <a:spcPts val="0"/>
                        </a:spcAft>
                      </a:pPr>
                      <a:r>
                        <a:rPr lang="en-GB" sz="1200" kern="100" dirty="0">
                          <a:effectLst/>
                        </a:rPr>
                        <a:t> </a:t>
                      </a:r>
                      <a:endParaRPr lang="en-US" sz="1200" kern="100" dirty="0">
                        <a:effectLst/>
                        <a:latin typeface="Aptos"/>
                        <a:ea typeface="Aptos"/>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4927996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319010"/>
          </a:xfrm>
        </p:spPr>
        <p:txBody>
          <a:bodyPr/>
          <a:lstStyle/>
          <a:p>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224330217"/>
              </p:ext>
            </p:extLst>
          </p:nvPr>
        </p:nvGraphicFramePr>
        <p:xfrm>
          <a:off x="154546" y="365125"/>
          <a:ext cx="11037195" cy="6248845"/>
        </p:xfrm>
        <a:graphic>
          <a:graphicData uri="http://schemas.openxmlformats.org/drawingml/2006/table">
            <a:tbl>
              <a:tblPr firstRow="1" firstCol="1" bandRow="1">
                <a:tableStyleId>{5C22544A-7EE6-4342-B048-85BDC9FD1C3A}</a:tableStyleId>
              </a:tblPr>
              <a:tblGrid>
                <a:gridCol w="1547449"/>
                <a:gridCol w="9489746"/>
              </a:tblGrid>
              <a:tr h="6228857">
                <a:tc>
                  <a:txBody>
                    <a:bodyPr/>
                    <a:lstStyle/>
                    <a:p>
                      <a:pPr marL="0" marR="0">
                        <a:lnSpc>
                          <a:spcPct val="115000"/>
                        </a:lnSpc>
                        <a:spcBef>
                          <a:spcPts val="0"/>
                        </a:spcBef>
                        <a:spcAft>
                          <a:spcPts val="0"/>
                        </a:spcAft>
                      </a:pPr>
                      <a:r>
                        <a:rPr lang="en-GB" sz="2400" kern="100" dirty="0">
                          <a:effectLst/>
                        </a:rPr>
                        <a:t>Loans Recovery</a:t>
                      </a:r>
                      <a:endParaRPr lang="en-US" sz="2400" kern="100" dirty="0">
                        <a:effectLst/>
                        <a:latin typeface="Aptos"/>
                        <a:ea typeface="Aptos"/>
                        <a:cs typeface="Times New Roman" panose="02020603050405020304" pitchFamily="18" charset="0"/>
                      </a:endParaRPr>
                    </a:p>
                  </a:txBody>
                  <a:tcPr marL="68580" marR="68580" marT="0" marB="0"/>
                </a:tc>
                <a:tc>
                  <a:txBody>
                    <a:bodyPr/>
                    <a:lstStyle/>
                    <a:p>
                      <a:pPr marL="342900" marR="0" lvl="0" indent="-342900">
                        <a:lnSpc>
                          <a:spcPct val="115000"/>
                        </a:lnSpc>
                        <a:spcBef>
                          <a:spcPts val="0"/>
                        </a:spcBef>
                        <a:spcAft>
                          <a:spcPts val="0"/>
                        </a:spcAft>
                        <a:buFont typeface="Aptos"/>
                        <a:buChar char="-"/>
                      </a:pPr>
                      <a:r>
                        <a:rPr lang="en-GB" sz="4000" kern="100" dirty="0">
                          <a:effectLst/>
                        </a:rPr>
                        <a:t>Loan payment is a members individual responsibility</a:t>
                      </a:r>
                      <a:endParaRPr lang="en-US" sz="4000" kern="100" dirty="0">
                        <a:effectLst/>
                      </a:endParaRPr>
                    </a:p>
                    <a:p>
                      <a:pPr marL="342900" marR="0" lvl="0" indent="-342900">
                        <a:lnSpc>
                          <a:spcPct val="115000"/>
                        </a:lnSpc>
                        <a:spcBef>
                          <a:spcPts val="0"/>
                        </a:spcBef>
                        <a:spcAft>
                          <a:spcPts val="0"/>
                        </a:spcAft>
                        <a:buFont typeface="Aptos"/>
                        <a:buChar char="-"/>
                      </a:pPr>
                      <a:r>
                        <a:rPr lang="en-GB" sz="4000" kern="100" dirty="0">
                          <a:effectLst/>
                        </a:rPr>
                        <a:t>It’s a contractual obligation which a member should honour</a:t>
                      </a:r>
                      <a:endParaRPr lang="en-US" sz="4000" kern="100" dirty="0">
                        <a:effectLst/>
                      </a:endParaRPr>
                    </a:p>
                    <a:p>
                      <a:pPr marL="342900" marR="0" lvl="0" indent="-342900">
                        <a:lnSpc>
                          <a:spcPct val="115000"/>
                        </a:lnSpc>
                        <a:spcBef>
                          <a:spcPts val="0"/>
                        </a:spcBef>
                        <a:spcAft>
                          <a:spcPts val="0"/>
                        </a:spcAft>
                        <a:buFont typeface="Aptos"/>
                        <a:buChar char="-"/>
                      </a:pPr>
                      <a:r>
                        <a:rPr lang="en-GB" sz="4000" kern="100" dirty="0">
                          <a:effectLst/>
                        </a:rPr>
                        <a:t>When a member who is an employee changes the paying point its his/her responsibility to transfer the details of his loan to the new employer.</a:t>
                      </a:r>
                      <a:endParaRPr lang="en-US" sz="4000" kern="100" dirty="0">
                        <a:effectLst/>
                        <a:latin typeface="Aptos"/>
                        <a:ea typeface="Aptos"/>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2195390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492875"/>
          </a:xfrm>
        </p:spPr>
        <p:txBody>
          <a:bodyPr>
            <a:normAutofit fontScale="90000"/>
          </a:bodyPr>
          <a:lstStyle/>
          <a:p>
            <a:pPr lvl="0"/>
            <a:r>
              <a:rPr lang="en-GB" sz="3600" b="1" dirty="0"/>
              <a:t>Guaranteeing (Self And Others</a:t>
            </a:r>
            <a:r>
              <a:rPr lang="en-GB" sz="3600" b="1" dirty="0" smtClean="0"/>
              <a:t>)</a:t>
            </a:r>
            <a:br>
              <a:rPr lang="en-GB" sz="3600" b="1" dirty="0" smtClean="0"/>
            </a:br>
            <a:r>
              <a:rPr lang="en-GB" sz="3600" dirty="0"/>
              <a:t>Role of the guarantors - </a:t>
            </a:r>
            <a:r>
              <a:rPr lang="en-US" sz="3600" dirty="0"/>
              <a:t>Guaranteeing a member means that your savings </a:t>
            </a:r>
            <a:r>
              <a:rPr lang="en-GB" sz="3600" dirty="0"/>
              <a:t>are </a:t>
            </a:r>
            <a:r>
              <a:rPr lang="en-US" sz="3600" dirty="0"/>
              <a:t>attached in case the member defaults. </a:t>
            </a:r>
            <a:br>
              <a:rPr lang="en-US" sz="3600" dirty="0"/>
            </a:br>
            <a:r>
              <a:rPr lang="en-GB" sz="3600" dirty="0"/>
              <a:t>What happens when loan is not paid – the deposits of the guarantor are used to clear the loan </a:t>
            </a:r>
            <a:r>
              <a:rPr lang="en-US" sz="3600" dirty="0"/>
              <a:t/>
            </a:r>
            <a:br>
              <a:rPr lang="en-US" sz="3600" dirty="0"/>
            </a:br>
            <a:r>
              <a:rPr lang="en-GB" sz="3600" dirty="0" smtClean="0"/>
              <a:t>How can guarantors recover their money – they can launch a case with the Cooperative tribunal </a:t>
            </a:r>
            <a:r>
              <a:rPr lang="en-US" sz="3600" dirty="0" smtClean="0"/>
              <a:t/>
            </a:r>
            <a:br>
              <a:rPr lang="en-US" sz="3600" dirty="0" smtClean="0"/>
            </a:br>
            <a:r>
              <a:rPr lang="en-US" sz="3600" dirty="0" smtClean="0"/>
              <a:t>When withdrawing from the Sacco, one has to clear with the ones you have guaranteed. One cannot remove a guarantor from a loan, a guarantor can only be replaced with another</a:t>
            </a:r>
            <a:endParaRPr lang="en-US" sz="3600" dirty="0"/>
          </a:p>
        </p:txBody>
      </p:sp>
    </p:spTree>
    <p:extLst>
      <p:ext uri="{BB962C8B-B14F-4D97-AF65-F5344CB8AC3E}">
        <p14:creationId xmlns:p14="http://schemas.microsoft.com/office/powerpoint/2010/main" val="11090468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344768"/>
          </a:xfrm>
        </p:spPr>
        <p:txBody>
          <a:bodyPr/>
          <a:lstStyle/>
          <a:p>
            <a:r>
              <a:rPr lang="en-GB" b="1" dirty="0"/>
              <a:t>Mobile </a:t>
            </a:r>
            <a:r>
              <a:rPr lang="en-GB" b="1" dirty="0" smtClean="0"/>
              <a:t>Loan</a:t>
            </a:r>
            <a:br>
              <a:rPr lang="en-GB" b="1" dirty="0" smtClean="0"/>
            </a:br>
            <a:endParaRPr lang="en-US" dirty="0"/>
          </a:p>
        </p:txBody>
      </p:sp>
    </p:spTree>
    <p:extLst>
      <p:ext uri="{BB962C8B-B14F-4D97-AF65-F5344CB8AC3E}">
        <p14:creationId xmlns:p14="http://schemas.microsoft.com/office/powerpoint/2010/main" val="35325467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919765"/>
          </a:xfrm>
        </p:spPr>
        <p:txBody>
          <a:bodyPr/>
          <a:lstStyle/>
          <a:p>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801464589"/>
              </p:ext>
            </p:extLst>
          </p:nvPr>
        </p:nvGraphicFramePr>
        <p:xfrm>
          <a:off x="838201" y="365126"/>
          <a:ext cx="9666922" cy="7220712"/>
        </p:xfrm>
        <a:graphic>
          <a:graphicData uri="http://schemas.openxmlformats.org/drawingml/2006/table">
            <a:tbl>
              <a:tblPr firstRow="1" firstCol="1" bandRow="1">
                <a:tableStyleId>{5C22544A-7EE6-4342-B048-85BDC9FD1C3A}</a:tableStyleId>
              </a:tblPr>
              <a:tblGrid>
                <a:gridCol w="1776210"/>
                <a:gridCol w="7890712"/>
              </a:tblGrid>
              <a:tr h="5515452">
                <a:tc>
                  <a:txBody>
                    <a:bodyPr/>
                    <a:lstStyle/>
                    <a:p>
                      <a:pPr marL="0" marR="0">
                        <a:lnSpc>
                          <a:spcPct val="115000"/>
                        </a:lnSpc>
                        <a:spcBef>
                          <a:spcPts val="0"/>
                        </a:spcBef>
                        <a:spcAft>
                          <a:spcPts val="0"/>
                        </a:spcAft>
                      </a:pPr>
                      <a:r>
                        <a:rPr lang="en-GB" sz="2400" kern="100" dirty="0">
                          <a:effectLst/>
                        </a:rPr>
                        <a:t>Personal Budget &amp; Debt Management</a:t>
                      </a:r>
                      <a:endParaRPr lang="en-US" sz="2400" kern="100" dirty="0">
                        <a:effectLst/>
                        <a:latin typeface="Aptos"/>
                        <a:ea typeface="Aptos"/>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GB" sz="4000" kern="100" dirty="0">
                          <a:effectLst/>
                        </a:rPr>
                        <a:t>The Importance of a Personal Budget</a:t>
                      </a:r>
                      <a:endParaRPr lang="en-US" sz="4000" kern="100" dirty="0">
                        <a:effectLst/>
                      </a:endParaRPr>
                    </a:p>
                    <a:p>
                      <a:pPr marL="0" marR="0">
                        <a:lnSpc>
                          <a:spcPct val="115000"/>
                        </a:lnSpc>
                        <a:spcBef>
                          <a:spcPts val="0"/>
                        </a:spcBef>
                        <a:spcAft>
                          <a:spcPts val="0"/>
                        </a:spcAft>
                      </a:pPr>
                      <a:r>
                        <a:rPr lang="en-GB" sz="4000" kern="100" dirty="0">
                          <a:effectLst/>
                        </a:rPr>
                        <a:t>A personal budget is a financial roadmap that helps you track your income and expenses to make informed decisions about how you spend your money. Personal budget as the following benefits. </a:t>
                      </a:r>
                      <a:endParaRPr lang="en-US" sz="4000" kern="100" dirty="0">
                        <a:effectLst/>
                      </a:endParaRPr>
                    </a:p>
                    <a:p>
                      <a:pPr marL="0" marR="0">
                        <a:lnSpc>
                          <a:spcPct val="115000"/>
                        </a:lnSpc>
                        <a:spcBef>
                          <a:spcPts val="0"/>
                        </a:spcBef>
                        <a:spcAft>
                          <a:spcPts val="0"/>
                        </a:spcAft>
                      </a:pPr>
                      <a:r>
                        <a:rPr lang="en-GB" sz="1200" kern="100" dirty="0">
                          <a:effectLst/>
                        </a:rPr>
                        <a:t> </a:t>
                      </a:r>
                      <a:endParaRPr lang="en-US" sz="1200" kern="100" dirty="0">
                        <a:effectLst/>
                        <a:latin typeface="Aptos"/>
                        <a:ea typeface="Aptos"/>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5624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41668"/>
            <a:ext cx="11353800" cy="7122017"/>
          </a:xfrm>
        </p:spPr>
        <p:txBody>
          <a:bodyPr>
            <a:noAutofit/>
          </a:bodyPr>
          <a:lstStyle/>
          <a:p>
            <a:pPr lvl="0"/>
            <a:r>
              <a:rPr lang="en-GB" sz="3600" dirty="0" smtClean="0"/>
              <a:t>A </a:t>
            </a:r>
            <a:r>
              <a:rPr lang="en-GB" sz="3600" dirty="0"/>
              <a:t>short-term loan using their mobile phones (*477#). Its repayable in three equal instalments of one to three months with an interest rate of 6% deducted upfront</a:t>
            </a:r>
            <a:r>
              <a:rPr lang="en-US" sz="3600" dirty="0"/>
              <a:t/>
            </a:r>
            <a:br>
              <a:rPr lang="en-US" sz="3600" dirty="0"/>
            </a:br>
            <a:r>
              <a:rPr lang="en-US" sz="3600" u="sng" dirty="0"/>
              <a:t>Conditions to qualify for Mobile Loan</a:t>
            </a:r>
            <a:r>
              <a:rPr lang="en-US" sz="3600" dirty="0"/>
              <a:t/>
            </a:r>
            <a:br>
              <a:rPr lang="en-US" sz="3600" dirty="0"/>
            </a:br>
            <a:r>
              <a:rPr lang="en-US" sz="3600" dirty="0"/>
              <a:t>A Member should not be Dormant</a:t>
            </a:r>
            <a:br>
              <a:rPr lang="en-US" sz="3600" dirty="0"/>
            </a:br>
            <a:r>
              <a:rPr lang="en-US" sz="3600" dirty="0"/>
              <a:t>A Member should have the minimum Shares of Ksh.15,000</a:t>
            </a:r>
            <a:br>
              <a:rPr lang="en-US" sz="3600" dirty="0"/>
            </a:br>
            <a:r>
              <a:rPr lang="en-US" sz="3600" dirty="0"/>
              <a:t>Must not have defaulted previous Mobile loan, otherwise he/she will have to wait for one month</a:t>
            </a:r>
            <a:br>
              <a:rPr lang="en-US" sz="3600" dirty="0"/>
            </a:br>
            <a:r>
              <a:rPr lang="en-GB" sz="3600" dirty="0"/>
              <a:t>If a member has other loans they should not be in arrears.</a:t>
            </a:r>
            <a:r>
              <a:rPr lang="en-US" sz="3600" dirty="0"/>
              <a:t/>
            </a:r>
            <a:br>
              <a:rPr lang="en-US" sz="3600" dirty="0"/>
            </a:br>
            <a:endParaRPr lang="en-US" sz="3600" dirty="0"/>
          </a:p>
        </p:txBody>
      </p:sp>
    </p:spTree>
    <p:extLst>
      <p:ext uri="{BB962C8B-B14F-4D97-AF65-F5344CB8AC3E}">
        <p14:creationId xmlns:p14="http://schemas.microsoft.com/office/powerpoint/2010/main" val="2256058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306131"/>
          </a:xfrm>
        </p:spPr>
        <p:txBody>
          <a:bodyPr>
            <a:noAutofit/>
          </a:bodyPr>
          <a:lstStyle/>
          <a:p>
            <a:r>
              <a:rPr lang="en-US" sz="3600" dirty="0" smtClean="0"/>
              <a:t>A member must have some savings in order to qualify for the loan</a:t>
            </a:r>
            <a:br>
              <a:rPr lang="en-US" sz="3600" dirty="0" smtClean="0"/>
            </a:br>
            <a:r>
              <a:rPr lang="en-US" sz="3600" dirty="0" smtClean="0"/>
              <a:t>One month of default the total amount of loan plus interest will be recovered from one’s deposits after the necessary notifications are sent. The member will then be disqualified for One (1) month from taking the short loans.</a:t>
            </a:r>
            <a:br>
              <a:rPr lang="en-US" sz="3600" dirty="0" smtClean="0"/>
            </a:br>
            <a:r>
              <a:rPr lang="en-US" sz="3600" dirty="0" smtClean="0"/>
              <a:t>In case of a second default the member will be disqualified for Three (3) Months from taking the short loans. </a:t>
            </a:r>
            <a:br>
              <a:rPr lang="en-US" sz="3600" dirty="0" smtClean="0"/>
            </a:br>
            <a:endParaRPr lang="en-US" sz="3600" dirty="0"/>
          </a:p>
        </p:txBody>
      </p:sp>
    </p:spTree>
    <p:extLst>
      <p:ext uri="{BB962C8B-B14F-4D97-AF65-F5344CB8AC3E}">
        <p14:creationId xmlns:p14="http://schemas.microsoft.com/office/powerpoint/2010/main" val="41693296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228858"/>
          </a:xfrm>
        </p:spPr>
        <p:txBody>
          <a:bodyPr/>
          <a:lstStyle/>
          <a:p>
            <a:r>
              <a:rPr lang="en-GB" dirty="0" smtClean="0"/>
              <a:t>The member must pay the loan on monthly basis by depositing money direct to the Sacco </a:t>
            </a:r>
            <a:r>
              <a:rPr lang="en-GB" dirty="0" err="1" smtClean="0"/>
              <a:t>paybill</a:t>
            </a:r>
            <a:r>
              <a:rPr lang="en-GB" dirty="0" smtClean="0"/>
              <a:t>. Note this is an individual loan and its not connected with the other employer deductions.</a:t>
            </a:r>
            <a:r>
              <a:rPr lang="en-US" dirty="0" smtClean="0"/>
              <a:t/>
            </a:r>
            <a:br>
              <a:rPr lang="en-US" dirty="0" smtClean="0"/>
            </a:br>
            <a:r>
              <a:rPr lang="en-US" dirty="0" smtClean="0"/>
              <a:t> </a:t>
            </a:r>
            <a:br>
              <a:rPr lang="en-US" dirty="0" smtClean="0"/>
            </a:br>
            <a:r>
              <a:rPr lang="en-GB" dirty="0" smtClean="0"/>
              <a:t>You can also buy airtime through mobile *477#</a:t>
            </a:r>
            <a:endParaRPr lang="en-US" dirty="0"/>
          </a:p>
        </p:txBody>
      </p:sp>
    </p:spTree>
    <p:extLst>
      <p:ext uri="{BB962C8B-B14F-4D97-AF65-F5344CB8AC3E}">
        <p14:creationId xmlns:p14="http://schemas.microsoft.com/office/powerpoint/2010/main" val="6385193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035675"/>
          </a:xfrm>
        </p:spPr>
        <p:txBody>
          <a:bodyPr/>
          <a:lstStyle/>
          <a:p>
            <a:r>
              <a:rPr lang="en-GB" b="1" dirty="0"/>
              <a:t>Solar Loan Facility </a:t>
            </a:r>
            <a:endParaRPr lang="en-US" dirty="0"/>
          </a:p>
        </p:txBody>
      </p:sp>
    </p:spTree>
    <p:extLst>
      <p:ext uri="{BB962C8B-B14F-4D97-AF65-F5344CB8AC3E}">
        <p14:creationId xmlns:p14="http://schemas.microsoft.com/office/powerpoint/2010/main" val="39647249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152" y="90153"/>
            <a:ext cx="11263648" cy="6581104"/>
          </a:xfrm>
        </p:spPr>
        <p:txBody>
          <a:bodyPr>
            <a:normAutofit fontScale="90000"/>
          </a:bodyPr>
          <a:lstStyle/>
          <a:p>
            <a:r>
              <a:rPr lang="en-GB" sz="3200" b="1" u="sng" dirty="0"/>
              <a:t>Solar Installation Including </a:t>
            </a:r>
            <a:r>
              <a:rPr lang="en-US" sz="3200" dirty="0"/>
              <a:t/>
            </a:r>
            <a:br>
              <a:rPr lang="en-US" sz="3200" dirty="0"/>
            </a:br>
            <a:r>
              <a:rPr lang="en-GB" sz="3200" dirty="0"/>
              <a:t>Domestic Solar Lighting</a:t>
            </a:r>
            <a:r>
              <a:rPr lang="en-US" sz="3200" dirty="0"/>
              <a:t/>
            </a:r>
            <a:br>
              <a:rPr lang="en-US" sz="3200" dirty="0"/>
            </a:br>
            <a:r>
              <a:rPr lang="en-GB" sz="3200" dirty="0"/>
              <a:t>Solar Water Heating</a:t>
            </a:r>
            <a:r>
              <a:rPr lang="en-US" sz="3200" dirty="0"/>
              <a:t/>
            </a:r>
            <a:br>
              <a:rPr lang="en-US" sz="3200" dirty="0"/>
            </a:br>
            <a:r>
              <a:rPr lang="en-GB" sz="3200" dirty="0"/>
              <a:t>Solar Water Pumping</a:t>
            </a:r>
            <a:r>
              <a:rPr lang="en-US" sz="3200" dirty="0"/>
              <a:t/>
            </a:r>
            <a:br>
              <a:rPr lang="en-US" sz="3200" dirty="0"/>
            </a:br>
            <a:r>
              <a:rPr lang="en-GB" sz="3200" dirty="0"/>
              <a:t>Borehole Drilling</a:t>
            </a:r>
            <a:r>
              <a:rPr lang="en-US" sz="3200" dirty="0"/>
              <a:t/>
            </a:r>
            <a:br>
              <a:rPr lang="en-US" sz="3200" dirty="0"/>
            </a:br>
            <a:r>
              <a:rPr lang="en-GB" sz="3200" u="sng" dirty="0"/>
              <a:t>Notes </a:t>
            </a:r>
            <a:r>
              <a:rPr lang="en-US" sz="3200" dirty="0"/>
              <a:t/>
            </a:r>
            <a:br>
              <a:rPr lang="en-US" sz="3200" dirty="0"/>
            </a:br>
            <a:r>
              <a:rPr lang="en-GB" sz="3200" dirty="0"/>
              <a:t>It’s a contractual obligation that has to be met by the </a:t>
            </a:r>
            <a:r>
              <a:rPr lang="en-GB" sz="3200" dirty="0" err="1"/>
              <a:t>loanee</a:t>
            </a:r>
            <a:r>
              <a:rPr lang="en-GB" sz="3200" dirty="0"/>
              <a:t> by paying instalments monthly per the repayment Schedule.</a:t>
            </a:r>
            <a:r>
              <a:rPr lang="en-US" sz="3200" dirty="0"/>
              <a:t/>
            </a:r>
            <a:br>
              <a:rPr lang="en-US" sz="3200" dirty="0"/>
            </a:br>
            <a:r>
              <a:rPr lang="en-GB" sz="3200" dirty="0"/>
              <a:t>Any months skipped amounts to arrears. Arrears affect earnings of interest on deposits since money that never came to the Sacco cannot earn. </a:t>
            </a:r>
            <a:r>
              <a:rPr lang="en-US" sz="3200" dirty="0"/>
              <a:t/>
            </a:r>
            <a:br>
              <a:rPr lang="en-US" sz="3200" dirty="0"/>
            </a:br>
            <a:r>
              <a:rPr lang="en-GB" sz="3200" dirty="0"/>
              <a:t>A deceased member with loan arrears/Default the insurance cannot pay. The amounts in default has to be recovered from the members savings.</a:t>
            </a:r>
            <a:endParaRPr lang="en-US" sz="3200" dirty="0"/>
          </a:p>
        </p:txBody>
      </p:sp>
    </p:spTree>
    <p:extLst>
      <p:ext uri="{BB962C8B-B14F-4D97-AF65-F5344CB8AC3E}">
        <p14:creationId xmlns:p14="http://schemas.microsoft.com/office/powerpoint/2010/main" val="37789833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383405"/>
          </a:xfrm>
        </p:spPr>
        <p:txBody>
          <a:bodyPr/>
          <a:lstStyle/>
          <a:p>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026536605"/>
              </p:ext>
            </p:extLst>
          </p:nvPr>
        </p:nvGraphicFramePr>
        <p:xfrm>
          <a:off x="180304" y="244699"/>
          <a:ext cx="11011437" cy="6503831"/>
        </p:xfrm>
        <a:graphic>
          <a:graphicData uri="http://schemas.openxmlformats.org/drawingml/2006/table">
            <a:tbl>
              <a:tblPr firstRow="1" firstCol="1" bandRow="1">
                <a:tableStyleId>{5C22544A-7EE6-4342-B048-85BDC9FD1C3A}</a:tableStyleId>
              </a:tblPr>
              <a:tblGrid>
                <a:gridCol w="1543837"/>
                <a:gridCol w="9467600"/>
              </a:tblGrid>
              <a:tr h="6503831">
                <a:tc>
                  <a:txBody>
                    <a:bodyPr/>
                    <a:lstStyle/>
                    <a:p>
                      <a:pPr marL="0" marR="0">
                        <a:lnSpc>
                          <a:spcPct val="115000"/>
                        </a:lnSpc>
                        <a:spcBef>
                          <a:spcPts val="0"/>
                        </a:spcBef>
                        <a:spcAft>
                          <a:spcPts val="0"/>
                        </a:spcAft>
                      </a:pPr>
                      <a:r>
                        <a:rPr lang="en-GB" sz="2000" kern="100" dirty="0">
                          <a:effectLst/>
                        </a:rPr>
                        <a:t>Insurance On Loans </a:t>
                      </a:r>
                      <a:endParaRPr lang="en-US" sz="2000" kern="100" dirty="0">
                        <a:effectLst/>
                        <a:latin typeface="Aptos"/>
                        <a:ea typeface="Aptos"/>
                        <a:cs typeface="Times New Roman" panose="02020603050405020304" pitchFamily="18" charset="0"/>
                      </a:endParaRPr>
                    </a:p>
                  </a:txBody>
                  <a:tcPr marL="68580" marR="68580" marT="0" marB="0"/>
                </a:tc>
                <a:tc>
                  <a:txBody>
                    <a:bodyPr/>
                    <a:lstStyle/>
                    <a:p>
                      <a:pPr marL="342900" marR="0" lvl="0" indent="-342900">
                        <a:lnSpc>
                          <a:spcPct val="115000"/>
                        </a:lnSpc>
                        <a:spcBef>
                          <a:spcPts val="0"/>
                        </a:spcBef>
                        <a:spcAft>
                          <a:spcPts val="0"/>
                        </a:spcAft>
                        <a:buFont typeface="Aptos"/>
                        <a:buChar char="-"/>
                      </a:pPr>
                      <a:r>
                        <a:rPr lang="en-GB" sz="4000" kern="100" dirty="0">
                          <a:effectLst/>
                        </a:rPr>
                        <a:t>Loan is recovered from Insurance in case of death</a:t>
                      </a:r>
                      <a:endParaRPr lang="en-US" sz="4000" kern="100" dirty="0">
                        <a:effectLst/>
                      </a:endParaRPr>
                    </a:p>
                    <a:p>
                      <a:pPr marL="342900" marR="0" lvl="0" indent="-342900">
                        <a:lnSpc>
                          <a:spcPct val="115000"/>
                        </a:lnSpc>
                        <a:spcBef>
                          <a:spcPts val="0"/>
                        </a:spcBef>
                        <a:spcAft>
                          <a:spcPts val="0"/>
                        </a:spcAft>
                        <a:buFont typeface="Aptos"/>
                        <a:buChar char="-"/>
                      </a:pPr>
                      <a:r>
                        <a:rPr lang="en-GB" sz="4000" kern="100" dirty="0">
                          <a:effectLst/>
                        </a:rPr>
                        <a:t>Insurance does not pay for defaulted money or money in arrears </a:t>
                      </a:r>
                      <a:endParaRPr lang="en-US" sz="4000" kern="100" dirty="0">
                        <a:effectLst/>
                        <a:latin typeface="Aptos"/>
                        <a:ea typeface="Aptos"/>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49722109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254616"/>
          </a:xfrm>
        </p:spPr>
        <p:txBody>
          <a:bodyPr/>
          <a:lstStyle/>
          <a:p>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066941293"/>
              </p:ext>
            </p:extLst>
          </p:nvPr>
        </p:nvGraphicFramePr>
        <p:xfrm>
          <a:off x="0" y="365125"/>
          <a:ext cx="11140225" cy="6254615"/>
        </p:xfrm>
        <a:graphic>
          <a:graphicData uri="http://schemas.openxmlformats.org/drawingml/2006/table">
            <a:tbl>
              <a:tblPr firstRow="1" firstCol="1" bandRow="1">
                <a:tableStyleId>{5C22544A-7EE6-4342-B048-85BDC9FD1C3A}</a:tableStyleId>
              </a:tblPr>
              <a:tblGrid>
                <a:gridCol w="1561893"/>
                <a:gridCol w="9578332"/>
              </a:tblGrid>
              <a:tr h="6254615">
                <a:tc>
                  <a:txBody>
                    <a:bodyPr/>
                    <a:lstStyle/>
                    <a:p>
                      <a:pPr marL="0" marR="0">
                        <a:lnSpc>
                          <a:spcPct val="115000"/>
                        </a:lnSpc>
                        <a:spcBef>
                          <a:spcPts val="0"/>
                        </a:spcBef>
                        <a:spcAft>
                          <a:spcPts val="0"/>
                        </a:spcAft>
                      </a:pPr>
                      <a:r>
                        <a:rPr lang="en-GB" sz="2800" kern="100" dirty="0">
                          <a:effectLst/>
                        </a:rPr>
                        <a:t>Pole </a:t>
                      </a:r>
                      <a:r>
                        <a:rPr lang="en-GB" sz="2800" kern="100" dirty="0" err="1">
                          <a:effectLst/>
                        </a:rPr>
                        <a:t>Mshirika</a:t>
                      </a:r>
                      <a:r>
                        <a:rPr lang="en-GB" sz="2800" kern="100" dirty="0">
                          <a:effectLst/>
                        </a:rPr>
                        <a:t> </a:t>
                      </a:r>
                      <a:endParaRPr lang="en-US" sz="2800" kern="100" dirty="0">
                        <a:effectLst/>
                        <a:latin typeface="Aptos"/>
                        <a:ea typeface="Aptos"/>
                        <a:cs typeface="Times New Roman" panose="02020603050405020304" pitchFamily="18" charset="0"/>
                      </a:endParaRPr>
                    </a:p>
                  </a:txBody>
                  <a:tcPr marL="68580" marR="68580" marT="0" marB="0"/>
                </a:tc>
                <a:tc>
                  <a:txBody>
                    <a:bodyPr/>
                    <a:lstStyle/>
                    <a:p>
                      <a:pPr marL="342900" marR="0" lvl="0" indent="-342900">
                        <a:lnSpc>
                          <a:spcPct val="115000"/>
                        </a:lnSpc>
                        <a:spcBef>
                          <a:spcPts val="0"/>
                        </a:spcBef>
                        <a:spcAft>
                          <a:spcPts val="0"/>
                        </a:spcAft>
                        <a:buFont typeface="Aptos"/>
                        <a:buChar char="-"/>
                      </a:pPr>
                      <a:r>
                        <a:rPr lang="en-US" sz="4000" kern="100" dirty="0">
                          <a:effectLst/>
                        </a:rPr>
                        <a:t>This is a benevolent fund where each member contributes </a:t>
                      </a:r>
                      <a:r>
                        <a:rPr lang="en-US" sz="4000" kern="100" dirty="0" err="1">
                          <a:effectLst/>
                        </a:rPr>
                        <a:t>Kshs</a:t>
                      </a:r>
                      <a:r>
                        <a:rPr lang="en-US" sz="4000" kern="100" dirty="0">
                          <a:effectLst/>
                        </a:rPr>
                        <a:t> 300 annually from the deposits. </a:t>
                      </a:r>
                    </a:p>
                    <a:p>
                      <a:pPr marL="342900" marR="0" lvl="0" indent="-342900">
                        <a:lnSpc>
                          <a:spcPct val="115000"/>
                        </a:lnSpc>
                        <a:spcBef>
                          <a:spcPts val="0"/>
                        </a:spcBef>
                        <a:spcAft>
                          <a:spcPts val="0"/>
                        </a:spcAft>
                        <a:buFont typeface="Aptos"/>
                        <a:buChar char="-"/>
                      </a:pPr>
                      <a:r>
                        <a:rPr lang="en-US" sz="4000" kern="100" dirty="0">
                          <a:effectLst/>
                        </a:rPr>
                        <a:t>In case of death of principal member, the family is paid </a:t>
                      </a:r>
                      <a:r>
                        <a:rPr lang="en-US" sz="4000" kern="100" dirty="0" err="1">
                          <a:effectLst/>
                        </a:rPr>
                        <a:t>Kshs</a:t>
                      </a:r>
                      <a:r>
                        <a:rPr lang="en-US" sz="4000" kern="100" dirty="0">
                          <a:effectLst/>
                        </a:rPr>
                        <a:t> 50,000.00 and for loss of a nuclear family member is paid </a:t>
                      </a:r>
                      <a:r>
                        <a:rPr lang="en-US" sz="4000" kern="100" dirty="0" err="1">
                          <a:effectLst/>
                        </a:rPr>
                        <a:t>Kshs</a:t>
                      </a:r>
                      <a:r>
                        <a:rPr lang="en-US" sz="4000" kern="100" dirty="0">
                          <a:effectLst/>
                        </a:rPr>
                        <a:t> 25,000.00.</a:t>
                      </a:r>
                    </a:p>
                    <a:p>
                      <a:pPr marL="342900" marR="0" lvl="0" indent="-342900">
                        <a:lnSpc>
                          <a:spcPct val="115000"/>
                        </a:lnSpc>
                        <a:spcBef>
                          <a:spcPts val="0"/>
                        </a:spcBef>
                        <a:spcAft>
                          <a:spcPts val="0"/>
                        </a:spcAft>
                        <a:buFont typeface="Aptos"/>
                        <a:buChar char="-"/>
                      </a:pPr>
                      <a:r>
                        <a:rPr lang="en-GB" sz="1200" kern="100" dirty="0">
                          <a:effectLst/>
                        </a:rPr>
                        <a:t> </a:t>
                      </a:r>
                      <a:endParaRPr lang="en-US" sz="1200" kern="100" dirty="0">
                        <a:effectLst/>
                        <a:latin typeface="Aptos"/>
                        <a:ea typeface="Aptos"/>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5352603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241737"/>
          </a:xfrm>
        </p:spPr>
        <p:txBody>
          <a:bodyPr/>
          <a:lstStyle/>
          <a:p>
            <a:r>
              <a:rPr lang="en-US" b="1" dirty="0"/>
              <a:t>FREQUENTLY ASKED QUESTIONS</a:t>
            </a:r>
            <a:endParaRPr lang="en-US" dirty="0"/>
          </a:p>
        </p:txBody>
      </p:sp>
    </p:spTree>
    <p:extLst>
      <p:ext uri="{BB962C8B-B14F-4D97-AF65-F5344CB8AC3E}">
        <p14:creationId xmlns:p14="http://schemas.microsoft.com/office/powerpoint/2010/main" val="304430436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206062"/>
            <a:ext cx="11353800" cy="6413680"/>
          </a:xfrm>
        </p:spPr>
        <p:txBody>
          <a:bodyPr>
            <a:noAutofit/>
          </a:bodyPr>
          <a:lstStyle/>
          <a:p>
            <a:pPr lvl="0"/>
            <a:r>
              <a:rPr lang="en-US" sz="3600" b="1" i="1" dirty="0"/>
              <a:t>Can we have a Sacco information booklet?</a:t>
            </a:r>
            <a:r>
              <a:rPr lang="en-US" sz="3600" i="1" dirty="0"/>
              <a:t>  Yes we have and also in brochures. The information is also on the </a:t>
            </a:r>
            <a:r>
              <a:rPr lang="en-US" sz="3600" i="1" dirty="0" err="1"/>
              <a:t>websitewebsite</a:t>
            </a:r>
            <a:r>
              <a:rPr lang="en-US" sz="3600" i="1" dirty="0"/>
              <a:t> www.pceasaccoltd</a:t>
            </a:r>
            <a:r>
              <a:rPr lang="en-US" sz="3600" dirty="0"/>
              <a:t/>
            </a:r>
            <a:br>
              <a:rPr lang="en-US" sz="3600" dirty="0"/>
            </a:br>
            <a:r>
              <a:rPr lang="en-US" sz="3600" b="1" i="1" dirty="0"/>
              <a:t>How can one/group join the Sacco?</a:t>
            </a:r>
            <a:r>
              <a:rPr lang="en-US" sz="3600" i="1" dirty="0"/>
              <a:t> Yes many have enrolled and benefited from us details in the brochure</a:t>
            </a:r>
            <a:r>
              <a:rPr lang="en-US" sz="3600" dirty="0"/>
              <a:t/>
            </a:r>
            <a:br>
              <a:rPr lang="en-US" sz="3600" dirty="0"/>
            </a:br>
            <a:r>
              <a:rPr lang="en-US" sz="3600" b="1" i="1" dirty="0"/>
              <a:t>What happens after one retires?</a:t>
            </a:r>
            <a:r>
              <a:rPr lang="en-US" sz="3600" i="1" dirty="0"/>
              <a:t> Advisable to continue with the Sacco with guarantors one can get loan</a:t>
            </a:r>
            <a:r>
              <a:rPr lang="en-US" sz="3600" dirty="0"/>
              <a:t/>
            </a:r>
            <a:br>
              <a:rPr lang="en-US" sz="3600" dirty="0"/>
            </a:br>
            <a:r>
              <a:rPr lang="en-US" sz="3600" b="1" i="1" dirty="0"/>
              <a:t>How is the penalty charged and at what time?</a:t>
            </a:r>
            <a:r>
              <a:rPr lang="en-US" sz="3600" i="1" dirty="0"/>
              <a:t> After 15</a:t>
            </a:r>
            <a:r>
              <a:rPr lang="en-US" sz="3600" i="1" baseline="30000" dirty="0"/>
              <a:t>th</a:t>
            </a:r>
            <a:r>
              <a:rPr lang="en-US" sz="3600" i="1" dirty="0"/>
              <a:t> of the following month 5% compound interest</a:t>
            </a:r>
            <a:r>
              <a:rPr lang="en-US" sz="3600" dirty="0"/>
              <a:t/>
            </a:r>
            <a:br>
              <a:rPr lang="en-US" sz="3600" dirty="0"/>
            </a:br>
            <a:r>
              <a:rPr lang="en-US" sz="3600" b="1" i="1" dirty="0"/>
              <a:t>Can one use any other collateral other than guarantors?</a:t>
            </a:r>
            <a:r>
              <a:rPr lang="en-US" sz="3600" i="1" dirty="0"/>
              <a:t> Yes but legal process of valuation and charging must be undertaken by the member at his/her cost</a:t>
            </a:r>
            <a:r>
              <a:rPr lang="en-US" sz="3600" dirty="0"/>
              <a:t/>
            </a:r>
            <a:br>
              <a:rPr lang="en-US" sz="3600" dirty="0"/>
            </a:br>
            <a:endParaRPr lang="en-US" sz="3600" dirty="0"/>
          </a:p>
        </p:txBody>
      </p:sp>
    </p:spTree>
    <p:extLst>
      <p:ext uri="{BB962C8B-B14F-4D97-AF65-F5344CB8AC3E}">
        <p14:creationId xmlns:p14="http://schemas.microsoft.com/office/powerpoint/2010/main" val="32540917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67425"/>
            <a:ext cx="11977352" cy="6542468"/>
          </a:xfrm>
        </p:spPr>
        <p:txBody>
          <a:bodyPr>
            <a:noAutofit/>
          </a:bodyPr>
          <a:lstStyle/>
          <a:p>
            <a:r>
              <a:rPr lang="en-US" sz="3600" b="1" i="1" dirty="0" smtClean="0"/>
              <a:t>How is the Sacco management board elected and who qualifies?</a:t>
            </a:r>
            <a:r>
              <a:rPr lang="en-US" sz="3600" i="1" dirty="0" smtClean="0"/>
              <a:t> Refer to the By Laws</a:t>
            </a:r>
            <a:r>
              <a:rPr lang="en-US" sz="3600" dirty="0" smtClean="0"/>
              <a:t/>
            </a:r>
            <a:br>
              <a:rPr lang="en-US" sz="3600" dirty="0" smtClean="0"/>
            </a:br>
            <a:r>
              <a:rPr lang="en-US" sz="3600" i="1" dirty="0" smtClean="0"/>
              <a:t>H</a:t>
            </a:r>
            <a:r>
              <a:rPr lang="en-US" sz="3600" b="1" i="1" dirty="0" smtClean="0"/>
              <a:t>ow can we access the by-laws?</a:t>
            </a:r>
            <a:r>
              <a:rPr lang="en-US" sz="3600" b="1" dirty="0" smtClean="0"/>
              <a:t> </a:t>
            </a:r>
            <a:r>
              <a:rPr lang="en-US" sz="3600" i="1" dirty="0" smtClean="0"/>
              <a:t>Available on the website</a:t>
            </a:r>
            <a:r>
              <a:rPr lang="en-US" sz="3600" dirty="0" smtClean="0"/>
              <a:t/>
            </a:r>
            <a:br>
              <a:rPr lang="en-US" sz="3600" dirty="0" smtClean="0"/>
            </a:br>
            <a:r>
              <a:rPr lang="en-US" sz="3600" b="1" i="1" dirty="0" smtClean="0"/>
              <a:t>Why should an individual be punished and not get a loan because the presbytery or institution is not paying?</a:t>
            </a:r>
            <a:r>
              <a:rPr lang="en-US" sz="3600" i="1" dirty="0" smtClean="0"/>
              <a:t> It’s a legal requirement for all employers to submit deductions and it’s a personal responsibility to follow up. When applying for a loan all requirements must be met per the policy including the members account being up to date.</a:t>
            </a:r>
            <a:endParaRPr lang="en-US" sz="3600" dirty="0"/>
          </a:p>
        </p:txBody>
      </p:sp>
    </p:spTree>
    <p:extLst>
      <p:ext uri="{BB962C8B-B14F-4D97-AF65-F5344CB8AC3E}">
        <p14:creationId xmlns:p14="http://schemas.microsoft.com/office/powerpoint/2010/main" val="1700748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061433"/>
          </a:xfrm>
        </p:spPr>
        <p:txBody>
          <a:bodyPr>
            <a:normAutofit/>
          </a:bodyPr>
          <a:lstStyle/>
          <a:p>
            <a:pPr marL="0" marR="0">
              <a:lnSpc>
                <a:spcPct val="115000"/>
              </a:lnSpc>
              <a:spcBef>
                <a:spcPts val="0"/>
              </a:spcBef>
              <a:spcAft>
                <a:spcPts val="0"/>
              </a:spcAft>
            </a:pPr>
            <a:r>
              <a:rPr lang="en-US" kern="100" dirty="0" smtClean="0">
                <a:effectLst/>
              </a:rPr>
              <a:t/>
            </a:r>
            <a:br>
              <a:rPr lang="en-US" kern="100" dirty="0" smtClean="0">
                <a:effectLst/>
              </a:rPr>
            </a:br>
            <a:r>
              <a:rPr lang="en-GB" kern="100" dirty="0" smtClean="0">
                <a:effectLst/>
              </a:rPr>
              <a:t>1. </a:t>
            </a:r>
            <a:r>
              <a:rPr lang="en-GB" u="sng" kern="100" dirty="0" smtClean="0">
                <a:effectLst/>
              </a:rPr>
              <a:t>Financial Control:</a:t>
            </a:r>
            <a:r>
              <a:rPr lang="en-US" kern="100" dirty="0" smtClean="0">
                <a:effectLst/>
              </a:rPr>
              <a:t/>
            </a:r>
            <a:br>
              <a:rPr lang="en-US" kern="100" dirty="0" smtClean="0">
                <a:effectLst/>
              </a:rPr>
            </a:br>
            <a:r>
              <a:rPr lang="en-GB" kern="100" dirty="0" smtClean="0">
                <a:effectLst/>
              </a:rPr>
              <a:t>Awareness of spending habits</a:t>
            </a:r>
            <a:r>
              <a:rPr lang="en-US" kern="100" dirty="0" smtClean="0">
                <a:effectLst/>
              </a:rPr>
              <a:t/>
            </a:r>
            <a:br>
              <a:rPr lang="en-US" kern="100" dirty="0" smtClean="0">
                <a:effectLst/>
              </a:rPr>
            </a:br>
            <a:r>
              <a:rPr lang="en-GB" kern="100" dirty="0" smtClean="0">
                <a:effectLst/>
              </a:rPr>
              <a:t>Avoid overspending</a:t>
            </a:r>
            <a:r>
              <a:rPr lang="en-US" kern="100" dirty="0" smtClean="0">
                <a:effectLst/>
              </a:rPr>
              <a:t/>
            </a:r>
            <a:br>
              <a:rPr lang="en-US" kern="100" dirty="0" smtClean="0">
                <a:effectLst/>
              </a:rPr>
            </a:br>
            <a:r>
              <a:rPr lang="en-GB" kern="100" dirty="0" smtClean="0">
                <a:effectLst/>
              </a:rPr>
              <a:t>2. </a:t>
            </a:r>
            <a:r>
              <a:rPr lang="en-GB" u="sng" kern="100" dirty="0" smtClean="0">
                <a:effectLst/>
              </a:rPr>
              <a:t>Goal Achievement:</a:t>
            </a:r>
            <a:r>
              <a:rPr lang="en-US" kern="100" dirty="0" smtClean="0">
                <a:effectLst/>
              </a:rPr>
              <a:t/>
            </a:r>
            <a:br>
              <a:rPr lang="en-US" kern="100" dirty="0" smtClean="0">
                <a:effectLst/>
              </a:rPr>
            </a:br>
            <a:r>
              <a:rPr lang="en-GB" kern="100" dirty="0" smtClean="0">
                <a:effectLst/>
              </a:rPr>
              <a:t>Prioritize savings towards set goals</a:t>
            </a:r>
            <a:r>
              <a:rPr lang="en-US" kern="100" dirty="0" smtClean="0">
                <a:effectLst/>
              </a:rPr>
              <a:t/>
            </a:r>
            <a:br>
              <a:rPr lang="en-US" kern="100" dirty="0" smtClean="0">
                <a:effectLst/>
              </a:rPr>
            </a:br>
            <a:r>
              <a:rPr lang="en-GB" kern="100" dirty="0" smtClean="0">
                <a:effectLst/>
              </a:rPr>
              <a:t>Track progress towards these goals</a:t>
            </a:r>
            <a:r>
              <a:rPr lang="en-US" kern="100" dirty="0" smtClean="0">
                <a:effectLst/>
              </a:rPr>
              <a:t/>
            </a:r>
            <a:br>
              <a:rPr lang="en-US" kern="100" dirty="0" smtClean="0">
                <a:effectLst/>
              </a:rPr>
            </a:br>
            <a:endParaRPr lang="en-US" dirty="0"/>
          </a:p>
        </p:txBody>
      </p:sp>
    </p:spTree>
    <p:extLst>
      <p:ext uri="{BB962C8B-B14F-4D97-AF65-F5344CB8AC3E}">
        <p14:creationId xmlns:p14="http://schemas.microsoft.com/office/powerpoint/2010/main" val="402368532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370526"/>
          </a:xfrm>
        </p:spPr>
        <p:txBody>
          <a:bodyPr/>
          <a:lstStyle/>
          <a:p>
            <a:r>
              <a:rPr lang="en-US" dirty="0" smtClean="0"/>
              <a:t/>
            </a:r>
            <a:br>
              <a:rPr lang="en-US" dirty="0" smtClean="0"/>
            </a:br>
            <a:r>
              <a:rPr lang="en-US" b="1" i="1" dirty="0" smtClean="0"/>
              <a:t>What do I do if I guarantee a person and she /he leaves the country for abroad and defaults in payment?</a:t>
            </a:r>
            <a:r>
              <a:rPr lang="en-US" i="1" dirty="0" smtClean="0"/>
              <a:t> Guaranteeing means you are liable in case of default so your deposits will be deducted therefore guarantee people whom you trust can pay even if they are far. </a:t>
            </a:r>
            <a:r>
              <a:rPr lang="en-US" dirty="0" smtClean="0"/>
              <a:t/>
            </a:r>
            <a:br>
              <a:rPr lang="en-US" dirty="0" smtClean="0"/>
            </a:br>
            <a:endParaRPr lang="en-US" dirty="0"/>
          </a:p>
        </p:txBody>
      </p:sp>
    </p:spTree>
    <p:extLst>
      <p:ext uri="{BB962C8B-B14F-4D97-AF65-F5344CB8AC3E}">
        <p14:creationId xmlns:p14="http://schemas.microsoft.com/office/powerpoint/2010/main" val="341123252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280374"/>
          </a:xfrm>
        </p:spPr>
        <p:txBody>
          <a:bodyPr>
            <a:normAutofit fontScale="90000"/>
          </a:bodyPr>
          <a:lstStyle/>
          <a:p>
            <a:pPr lvl="0"/>
            <a:r>
              <a:rPr lang="en-US" b="1" dirty="0"/>
              <a:t>What happens if a member dies and has a loan with the Sacco?</a:t>
            </a:r>
            <a:r>
              <a:rPr lang="en-US" dirty="0"/>
              <a:t> </a:t>
            </a:r>
            <a:r>
              <a:rPr lang="en-US" i="1" dirty="0"/>
              <a:t>Sacco has an insurance it will pay provided the loan had no default and the next of kin will apply to withdraw the savings.</a:t>
            </a:r>
            <a:r>
              <a:rPr lang="en-US" dirty="0"/>
              <a:t/>
            </a:r>
            <a:br>
              <a:rPr lang="en-US" dirty="0"/>
            </a:br>
            <a:r>
              <a:rPr lang="en-US" b="1" i="1" dirty="0"/>
              <a:t>Can one guarantee others if </a:t>
            </a:r>
            <a:r>
              <a:rPr lang="en-US" b="1" i="1" dirty="0" err="1"/>
              <a:t>he/She</a:t>
            </a:r>
            <a:r>
              <a:rPr lang="en-US" b="1" i="1" dirty="0"/>
              <a:t> has a loan with the Sacco?</a:t>
            </a:r>
            <a:r>
              <a:rPr lang="en-US" i="1" dirty="0"/>
              <a:t> Yes up to a maximum of 5 people</a:t>
            </a:r>
            <a:r>
              <a:rPr lang="en-US" dirty="0"/>
              <a:t/>
            </a:r>
            <a:br>
              <a:rPr lang="en-US" dirty="0"/>
            </a:br>
            <a:r>
              <a:rPr lang="en-US" b="1" i="1" dirty="0"/>
              <a:t>Are we registering defaulters with CRB?</a:t>
            </a:r>
            <a:r>
              <a:rPr lang="en-US" i="1" dirty="0"/>
              <a:t> </a:t>
            </a:r>
            <a:r>
              <a:rPr lang="en-US" dirty="0"/>
              <a:t>work in progress </a:t>
            </a:r>
            <a:br>
              <a:rPr lang="en-US" dirty="0"/>
            </a:br>
            <a:endParaRPr lang="en-US" dirty="0"/>
          </a:p>
        </p:txBody>
      </p:sp>
    </p:spTree>
    <p:extLst>
      <p:ext uri="{BB962C8B-B14F-4D97-AF65-F5344CB8AC3E}">
        <p14:creationId xmlns:p14="http://schemas.microsoft.com/office/powerpoint/2010/main" val="54588757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215979"/>
          </a:xfrm>
        </p:spPr>
        <p:txBody>
          <a:bodyPr>
            <a:normAutofit fontScale="90000"/>
          </a:bodyPr>
          <a:lstStyle/>
          <a:p>
            <a:r>
              <a:rPr lang="en-US" b="1" i="1" dirty="0" smtClean="0"/>
              <a:t>If one clears loan is interest for the remaining period charged?</a:t>
            </a:r>
            <a:r>
              <a:rPr lang="en-US" i="1" dirty="0" smtClean="0"/>
              <a:t> No interest is on reducing balance meaning once loan balance is cleared no further interest is charged.</a:t>
            </a:r>
            <a:r>
              <a:rPr lang="en-US" dirty="0" smtClean="0"/>
              <a:t/>
            </a:r>
            <a:br>
              <a:rPr lang="en-US" dirty="0" smtClean="0"/>
            </a:br>
            <a:r>
              <a:rPr lang="en-US" b="1" i="1" dirty="0" smtClean="0"/>
              <a:t>Is Loan Insurance charged on refinancing and Rudi </a:t>
            </a:r>
            <a:r>
              <a:rPr lang="en-US" b="1" i="1" dirty="0" err="1" smtClean="0"/>
              <a:t>Tena</a:t>
            </a:r>
            <a:r>
              <a:rPr lang="en-US" b="1" i="1" dirty="0" smtClean="0"/>
              <a:t> Loans?</a:t>
            </a:r>
            <a:r>
              <a:rPr lang="en-US" i="1" dirty="0" smtClean="0"/>
              <a:t> Yes, its charged on all loans</a:t>
            </a:r>
            <a:r>
              <a:rPr lang="en-GB" i="1" dirty="0" smtClean="0"/>
              <a:t>, for Rudi </a:t>
            </a:r>
            <a:r>
              <a:rPr lang="en-GB" i="1" dirty="0" err="1" smtClean="0"/>
              <a:t>Tena</a:t>
            </a:r>
            <a:r>
              <a:rPr lang="en-GB" i="1" dirty="0" smtClean="0"/>
              <a:t> loans the insurance charged on the current loan is offset against the insurance paid for the remaining period of the loan being cleared</a:t>
            </a:r>
            <a:r>
              <a:rPr lang="en-US" dirty="0" smtClean="0"/>
              <a:t/>
            </a:r>
            <a:br>
              <a:rPr lang="en-US" dirty="0" smtClean="0"/>
            </a:br>
            <a:r>
              <a:rPr lang="en-US" b="1" dirty="0" smtClean="0"/>
              <a:t>What about Withholding tax?</a:t>
            </a:r>
            <a:r>
              <a:rPr lang="en-US" i="1" dirty="0" smtClean="0"/>
              <a:t> Its charged on Interest on deposits at 5%</a:t>
            </a:r>
            <a:r>
              <a:rPr lang="en-US" dirty="0" smtClean="0"/>
              <a:t> </a:t>
            </a:r>
            <a:br>
              <a:rPr lang="en-US" dirty="0" smtClean="0"/>
            </a:br>
            <a:endParaRPr lang="en-US" dirty="0"/>
          </a:p>
        </p:txBody>
      </p:sp>
    </p:spTree>
    <p:extLst>
      <p:ext uri="{BB962C8B-B14F-4D97-AF65-F5344CB8AC3E}">
        <p14:creationId xmlns:p14="http://schemas.microsoft.com/office/powerpoint/2010/main" val="268873608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319010"/>
          </a:xfrm>
        </p:spPr>
        <p:txBody>
          <a:bodyPr/>
          <a:lstStyle/>
          <a:p>
            <a:r>
              <a:rPr lang="en-US" b="1" dirty="0"/>
              <a:t>TALK TO US</a:t>
            </a:r>
            <a:endParaRPr lang="en-US" dirty="0"/>
          </a:p>
        </p:txBody>
      </p:sp>
    </p:spTree>
    <p:extLst>
      <p:ext uri="{BB962C8B-B14F-4D97-AF65-F5344CB8AC3E}">
        <p14:creationId xmlns:p14="http://schemas.microsoft.com/office/powerpoint/2010/main" val="25031063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4546"/>
            <a:ext cx="12028868" cy="6703454"/>
          </a:xfrm>
        </p:spPr>
        <p:txBody>
          <a:bodyPr>
            <a:noAutofit/>
          </a:bodyPr>
          <a:lstStyle/>
          <a:p>
            <a:r>
              <a:rPr lang="en-US" sz="3200" b="1" dirty="0"/>
              <a:t>Tel/ </a:t>
            </a:r>
            <a:r>
              <a:rPr lang="en-US" sz="3200" b="1" dirty="0" err="1"/>
              <a:t>WhatsApp</a:t>
            </a:r>
            <a:r>
              <a:rPr lang="en-US" sz="3200" dirty="0"/>
              <a:t>:  0720403460/0792633308 </a:t>
            </a:r>
            <a:br>
              <a:rPr lang="en-US" sz="3200" dirty="0"/>
            </a:br>
            <a:r>
              <a:rPr lang="en-US" sz="3200" b="1" dirty="0"/>
              <a:t>Website:</a:t>
            </a:r>
            <a:r>
              <a:rPr lang="en-US" sz="3200" dirty="0"/>
              <a:t>      </a:t>
            </a:r>
            <a:r>
              <a:rPr lang="en-US" sz="3200" u="sng" dirty="0">
                <a:hlinkClick r:id="rId2"/>
              </a:rPr>
              <a:t>www.pceasaccoltd.co.ke</a:t>
            </a:r>
            <a:r>
              <a:rPr lang="en-US" sz="3200" dirty="0"/>
              <a:t/>
            </a:r>
            <a:br>
              <a:rPr lang="en-US" sz="3200" dirty="0"/>
            </a:br>
            <a:r>
              <a:rPr lang="en-GB" sz="3200" b="1" dirty="0"/>
              <a:t>Emails: </a:t>
            </a:r>
            <a:r>
              <a:rPr lang="en-US" sz="3200" dirty="0"/>
              <a:t/>
            </a:r>
            <a:br>
              <a:rPr lang="en-US" sz="3200" dirty="0"/>
            </a:br>
            <a:r>
              <a:rPr lang="en-GB" sz="3200" u="sng" dirty="0">
                <a:hlinkClick r:id="rId3"/>
              </a:rPr>
              <a:t>admin@pceasaccoltd.co.ke</a:t>
            </a:r>
            <a:r>
              <a:rPr lang="en-GB" sz="3200" dirty="0"/>
              <a:t> – Send your schedules for updating and general queries. </a:t>
            </a:r>
            <a:r>
              <a:rPr lang="en-US" sz="3200" dirty="0"/>
              <a:t/>
            </a:r>
            <a:br>
              <a:rPr lang="en-US" sz="3200" dirty="0"/>
            </a:br>
            <a:r>
              <a:rPr lang="en-GB" sz="3200" u="sng" dirty="0">
                <a:hlinkClick r:id="rId4"/>
              </a:rPr>
              <a:t>loans@pceasaccoltd.co.ke</a:t>
            </a:r>
            <a:r>
              <a:rPr lang="en-GB" sz="3200" dirty="0"/>
              <a:t> - Send your loan forms and loan queries.</a:t>
            </a:r>
            <a:r>
              <a:rPr lang="en-US" sz="3200" dirty="0"/>
              <a:t/>
            </a:r>
            <a:br>
              <a:rPr lang="en-US" sz="3200" dirty="0"/>
            </a:br>
            <a:r>
              <a:rPr lang="en-GB" sz="3200" u="sng" dirty="0">
                <a:hlinkClick r:id="rId5"/>
              </a:rPr>
              <a:t>chairman@pceasaccoltd.co.ke</a:t>
            </a:r>
            <a:r>
              <a:rPr lang="en-GB" sz="3200" dirty="0"/>
              <a:t> - Send your correspondences to the chairperson. </a:t>
            </a:r>
            <a:r>
              <a:rPr lang="en-US" sz="3200" dirty="0"/>
              <a:t/>
            </a:r>
            <a:br>
              <a:rPr lang="en-US" sz="3200" dirty="0"/>
            </a:br>
            <a:r>
              <a:rPr lang="en-GB" sz="3200" u="sng" dirty="0">
                <a:hlinkClick r:id="rId6"/>
              </a:rPr>
              <a:t>accounts@pceasaccoltd.co.ke</a:t>
            </a:r>
            <a:r>
              <a:rPr lang="en-GB" sz="3200" dirty="0"/>
              <a:t> - Send your receipts and banking details </a:t>
            </a:r>
            <a:r>
              <a:rPr lang="en-US" sz="3200" dirty="0"/>
              <a:t/>
            </a:r>
            <a:br>
              <a:rPr lang="en-US" sz="3200" dirty="0"/>
            </a:br>
            <a:r>
              <a:rPr lang="en-GB" sz="3200" b="1" dirty="0" smtClean="0"/>
              <a:t>YouTube</a:t>
            </a:r>
            <a:r>
              <a:rPr lang="en-GB" sz="3200" dirty="0"/>
              <a:t>:     PCEA SACCO LTD</a:t>
            </a:r>
            <a:r>
              <a:rPr lang="en-US" sz="3200" dirty="0"/>
              <a:t/>
            </a:r>
            <a:br>
              <a:rPr lang="en-US" sz="3200" dirty="0"/>
            </a:br>
            <a:r>
              <a:rPr lang="en-GB" sz="3200" b="1" dirty="0"/>
              <a:t>Facebook:</a:t>
            </a:r>
            <a:r>
              <a:rPr lang="en-GB" sz="3200" dirty="0"/>
              <a:t>   PCEA SACCO LTD</a:t>
            </a:r>
            <a:r>
              <a:rPr lang="en-US" sz="3200" dirty="0"/>
              <a:t/>
            </a:r>
            <a:br>
              <a:rPr lang="en-US" sz="3200" dirty="0"/>
            </a:br>
            <a:r>
              <a:rPr lang="en-GB" sz="3200" b="1" dirty="0"/>
              <a:t>Telegram</a:t>
            </a:r>
            <a:r>
              <a:rPr lang="en-GB" sz="3200" dirty="0"/>
              <a:t>:    PCEA SACCO LTD </a:t>
            </a:r>
            <a:r>
              <a:rPr lang="en-US" sz="3200" dirty="0"/>
              <a:t/>
            </a:r>
            <a:br>
              <a:rPr lang="en-US" sz="3200" dirty="0"/>
            </a:br>
            <a:endParaRPr lang="en-US" sz="3200" dirty="0"/>
          </a:p>
        </p:txBody>
      </p:sp>
    </p:spTree>
    <p:extLst>
      <p:ext uri="{BB962C8B-B14F-4D97-AF65-F5344CB8AC3E}">
        <p14:creationId xmlns:p14="http://schemas.microsoft.com/office/powerpoint/2010/main" val="3107643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1668"/>
            <a:ext cx="10515600" cy="6452315"/>
          </a:xfrm>
        </p:spPr>
        <p:txBody>
          <a:bodyPr>
            <a:normAutofit fontScale="90000"/>
          </a:bodyPr>
          <a:lstStyle/>
          <a:p>
            <a:pPr marL="0" marR="0">
              <a:lnSpc>
                <a:spcPct val="115000"/>
              </a:lnSpc>
              <a:spcBef>
                <a:spcPts val="0"/>
              </a:spcBef>
              <a:spcAft>
                <a:spcPts val="0"/>
              </a:spcAft>
            </a:pPr>
            <a:r>
              <a:rPr lang="en-GB" kern="100" dirty="0" smtClean="0">
                <a:effectLst/>
              </a:rPr>
              <a:t>3. </a:t>
            </a:r>
            <a:r>
              <a:rPr lang="en-GB" u="sng" kern="100" dirty="0" smtClean="0">
                <a:effectLst/>
              </a:rPr>
              <a:t>Debt Reduction</a:t>
            </a:r>
            <a:r>
              <a:rPr lang="en-GB" kern="100" dirty="0" smtClean="0">
                <a:effectLst/>
              </a:rPr>
              <a:t>:</a:t>
            </a:r>
            <a:r>
              <a:rPr lang="en-US" kern="100" dirty="0" smtClean="0">
                <a:effectLst/>
              </a:rPr>
              <a:t/>
            </a:r>
            <a:br>
              <a:rPr lang="en-US" kern="100" dirty="0" smtClean="0">
                <a:effectLst/>
              </a:rPr>
            </a:br>
            <a:r>
              <a:rPr lang="en-GB" kern="100" dirty="0" smtClean="0">
                <a:effectLst/>
              </a:rPr>
              <a:t>budget helps to identify unnecessary expenses</a:t>
            </a:r>
            <a:r>
              <a:rPr lang="en-US" kern="100" dirty="0" smtClean="0">
                <a:effectLst/>
              </a:rPr>
              <a:t/>
            </a:r>
            <a:br>
              <a:rPr lang="en-US" kern="100" dirty="0" smtClean="0">
                <a:effectLst/>
              </a:rPr>
            </a:br>
            <a:r>
              <a:rPr lang="en-GB" kern="100" dirty="0" smtClean="0">
                <a:effectLst/>
              </a:rPr>
              <a:t>Create a debt repayment plan:  pay it off more quickly and save on interest.</a:t>
            </a:r>
            <a:r>
              <a:rPr lang="en-US" kern="100" dirty="0" smtClean="0">
                <a:effectLst/>
              </a:rPr>
              <a:t/>
            </a:r>
            <a:br>
              <a:rPr lang="en-US" kern="100" dirty="0" smtClean="0">
                <a:effectLst/>
              </a:rPr>
            </a:br>
            <a:r>
              <a:rPr lang="en-GB" kern="100" dirty="0" smtClean="0">
                <a:effectLst/>
              </a:rPr>
              <a:t>4. </a:t>
            </a:r>
            <a:r>
              <a:rPr lang="en-GB" u="sng" kern="100" dirty="0" smtClean="0">
                <a:effectLst/>
              </a:rPr>
              <a:t>Emergency Preparedness</a:t>
            </a:r>
            <a:r>
              <a:rPr lang="en-GB" kern="100" dirty="0" smtClean="0">
                <a:effectLst/>
              </a:rPr>
              <a:t>:</a:t>
            </a:r>
            <a:r>
              <a:rPr lang="en-US" kern="100" dirty="0" smtClean="0">
                <a:effectLst/>
              </a:rPr>
              <a:t/>
            </a:r>
            <a:br>
              <a:rPr lang="en-US" kern="100" dirty="0" smtClean="0">
                <a:effectLst/>
              </a:rPr>
            </a:br>
            <a:r>
              <a:rPr lang="en-GB" kern="100" dirty="0" smtClean="0">
                <a:effectLst/>
              </a:rPr>
              <a:t>Allows one to set aside money for unexpected expenses </a:t>
            </a:r>
            <a:r>
              <a:rPr lang="en-US" kern="100" dirty="0" smtClean="0">
                <a:effectLst/>
              </a:rPr>
              <a:t/>
            </a:r>
            <a:br>
              <a:rPr lang="en-US" kern="100" dirty="0" smtClean="0">
                <a:effectLst/>
              </a:rPr>
            </a:br>
            <a:r>
              <a:rPr lang="en-GB" kern="100" dirty="0" smtClean="0">
                <a:effectLst/>
              </a:rPr>
              <a:t>enhances peace of mind as you are better able to deal with emergencies  </a:t>
            </a:r>
            <a:r>
              <a:rPr lang="en-US" kern="100" dirty="0" smtClean="0">
                <a:effectLst/>
              </a:rPr>
              <a:t/>
            </a:r>
            <a:br>
              <a:rPr lang="en-US" kern="100" dirty="0" smtClean="0">
                <a:effectLst/>
              </a:rPr>
            </a:br>
            <a:endParaRPr lang="en-US" dirty="0"/>
          </a:p>
        </p:txBody>
      </p:sp>
    </p:spTree>
    <p:extLst>
      <p:ext uri="{BB962C8B-B14F-4D97-AF65-F5344CB8AC3E}">
        <p14:creationId xmlns:p14="http://schemas.microsoft.com/office/powerpoint/2010/main" val="40657092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061433"/>
          </a:xfrm>
        </p:spPr>
        <p:txBody>
          <a:bodyPr/>
          <a:lstStyle/>
          <a:p>
            <a:r>
              <a:rPr lang="en-GB" kern="100" dirty="0" smtClean="0">
                <a:effectLst/>
              </a:rPr>
              <a:t>5. </a:t>
            </a:r>
            <a:r>
              <a:rPr lang="en-GB" u="sng" kern="100" dirty="0" smtClean="0">
                <a:effectLst/>
              </a:rPr>
              <a:t>Improved Financial Habits: </a:t>
            </a:r>
            <a:r>
              <a:rPr lang="en-US" kern="100" dirty="0" smtClean="0">
                <a:effectLst/>
              </a:rPr>
              <a:t/>
            </a:r>
            <a:br>
              <a:rPr lang="en-US" kern="100" dirty="0" smtClean="0">
                <a:effectLst/>
              </a:rPr>
            </a:br>
            <a:r>
              <a:rPr lang="en-GB" kern="100" dirty="0" smtClean="0">
                <a:effectLst/>
              </a:rPr>
              <a:t>One becomes conscious of their spending habits and avoids impulsive purchases.</a:t>
            </a:r>
            <a:endParaRPr lang="en-US" dirty="0"/>
          </a:p>
        </p:txBody>
      </p:sp>
    </p:spTree>
    <p:extLst>
      <p:ext uri="{BB962C8B-B14F-4D97-AF65-F5344CB8AC3E}">
        <p14:creationId xmlns:p14="http://schemas.microsoft.com/office/powerpoint/2010/main" val="3224389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254616"/>
          </a:xfrm>
        </p:spPr>
        <p:txBody>
          <a:bodyPr/>
          <a:lstStyle/>
          <a:p>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94107628"/>
              </p:ext>
            </p:extLst>
          </p:nvPr>
        </p:nvGraphicFramePr>
        <p:xfrm>
          <a:off x="838201" y="365126"/>
          <a:ext cx="10327782" cy="5997038"/>
        </p:xfrm>
        <a:graphic>
          <a:graphicData uri="http://schemas.openxmlformats.org/drawingml/2006/table">
            <a:tbl>
              <a:tblPr firstRow="1" firstCol="1" bandRow="1">
                <a:tableStyleId>{5C22544A-7EE6-4342-B048-85BDC9FD1C3A}</a:tableStyleId>
              </a:tblPr>
              <a:tblGrid>
                <a:gridCol w="1447987"/>
                <a:gridCol w="8879795"/>
              </a:tblGrid>
              <a:tr h="5997038">
                <a:tc>
                  <a:txBody>
                    <a:bodyPr/>
                    <a:lstStyle/>
                    <a:p>
                      <a:pPr marL="0" marR="0">
                        <a:lnSpc>
                          <a:spcPct val="115000"/>
                        </a:lnSpc>
                        <a:spcBef>
                          <a:spcPts val="0"/>
                        </a:spcBef>
                        <a:spcAft>
                          <a:spcPts val="0"/>
                        </a:spcAft>
                      </a:pPr>
                      <a:r>
                        <a:rPr lang="en-GB" sz="1800" kern="100" dirty="0">
                          <a:effectLst/>
                        </a:rPr>
                        <a:t>Retirement </a:t>
                      </a:r>
                      <a:endParaRPr lang="en-US" sz="1800" kern="100" dirty="0">
                        <a:effectLst/>
                        <a:latin typeface="Aptos"/>
                        <a:ea typeface="Aptos"/>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GB" sz="4400" kern="100" dirty="0">
                          <a:effectLst/>
                        </a:rPr>
                        <a:t>You start to prepare when you start working. The more you save, the more you are ready. We encourage members to come for Fixed deposit product that has competitive rates. </a:t>
                      </a:r>
                      <a:endParaRPr lang="en-US" sz="4400" kern="100" dirty="0">
                        <a:effectLst/>
                        <a:latin typeface="Aptos"/>
                        <a:ea typeface="Aptos"/>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045937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1139152" cy="6492875"/>
          </a:xfrm>
        </p:spPr>
        <p:txBody>
          <a:bodyPr/>
          <a:lstStyle/>
          <a:p>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702233868"/>
              </p:ext>
            </p:extLst>
          </p:nvPr>
        </p:nvGraphicFramePr>
        <p:xfrm>
          <a:off x="838200" y="365126"/>
          <a:ext cx="10984605" cy="6383404"/>
        </p:xfrm>
        <a:graphic>
          <a:graphicData uri="http://schemas.openxmlformats.org/drawingml/2006/table">
            <a:tbl>
              <a:tblPr firstRow="1" firstCol="1" bandRow="1">
                <a:tableStyleId>{5C22544A-7EE6-4342-B048-85BDC9FD1C3A}</a:tableStyleId>
              </a:tblPr>
              <a:tblGrid>
                <a:gridCol w="1673180"/>
                <a:gridCol w="9311425"/>
              </a:tblGrid>
              <a:tr h="6383404">
                <a:tc>
                  <a:txBody>
                    <a:bodyPr/>
                    <a:lstStyle/>
                    <a:p>
                      <a:pPr marL="0" marR="0">
                        <a:lnSpc>
                          <a:spcPct val="115000"/>
                        </a:lnSpc>
                        <a:spcBef>
                          <a:spcPts val="0"/>
                        </a:spcBef>
                        <a:spcAft>
                          <a:spcPts val="0"/>
                        </a:spcAft>
                      </a:pPr>
                      <a:r>
                        <a:rPr lang="en-GB" sz="2800" kern="100" dirty="0">
                          <a:effectLst/>
                        </a:rPr>
                        <a:t>Work-Life Balance</a:t>
                      </a:r>
                      <a:endParaRPr lang="en-US" sz="2800" kern="100" dirty="0">
                        <a:effectLst/>
                        <a:latin typeface="Aptos"/>
                        <a:ea typeface="Aptos"/>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GB" sz="2800" kern="100" dirty="0">
                          <a:effectLst/>
                        </a:rPr>
                        <a:t>Work-life balance is about finding a healthy equilibrium between your professional and personal life. It's essential for overall well-being and can lead to increased productivity, job satisfaction, and a happier life. </a:t>
                      </a:r>
                      <a:endParaRPr lang="en-US" sz="2800" kern="100" dirty="0">
                        <a:effectLst/>
                      </a:endParaRPr>
                    </a:p>
                    <a:p>
                      <a:pPr marL="0" marR="0">
                        <a:lnSpc>
                          <a:spcPct val="115000"/>
                        </a:lnSpc>
                        <a:spcBef>
                          <a:spcPts val="0"/>
                        </a:spcBef>
                        <a:spcAft>
                          <a:spcPts val="0"/>
                        </a:spcAft>
                      </a:pPr>
                      <a:r>
                        <a:rPr lang="en-GB" sz="2800" kern="100" dirty="0">
                          <a:effectLst/>
                        </a:rPr>
                        <a:t>It involves: </a:t>
                      </a:r>
                      <a:endParaRPr lang="en-US" sz="2800" kern="100" dirty="0">
                        <a:effectLst/>
                      </a:endParaRPr>
                    </a:p>
                    <a:p>
                      <a:pPr marL="342900" marR="0" lvl="0" indent="-342900">
                        <a:lnSpc>
                          <a:spcPct val="115000"/>
                        </a:lnSpc>
                        <a:spcBef>
                          <a:spcPts val="0"/>
                        </a:spcBef>
                        <a:spcAft>
                          <a:spcPts val="0"/>
                        </a:spcAft>
                        <a:buFont typeface="Wingdings" panose="05000000000000000000" pitchFamily="2" charset="2"/>
                        <a:buChar char=""/>
                      </a:pPr>
                      <a:r>
                        <a:rPr lang="en-GB" sz="2800" kern="100" dirty="0">
                          <a:effectLst/>
                        </a:rPr>
                        <a:t>Define boundaries- e.g. Avoid checking work emails or taking calls outside of work hours.</a:t>
                      </a:r>
                      <a:endParaRPr lang="en-US" sz="2800" kern="100" dirty="0">
                        <a:effectLst/>
                      </a:endParaRPr>
                    </a:p>
                    <a:p>
                      <a:pPr marL="342900" marR="0" lvl="0" indent="-342900">
                        <a:lnSpc>
                          <a:spcPct val="115000"/>
                        </a:lnSpc>
                        <a:spcBef>
                          <a:spcPts val="0"/>
                        </a:spcBef>
                        <a:spcAft>
                          <a:spcPts val="0"/>
                        </a:spcAft>
                        <a:buFont typeface="Wingdings" panose="05000000000000000000" pitchFamily="2" charset="2"/>
                        <a:buChar char=""/>
                      </a:pPr>
                      <a:r>
                        <a:rPr lang="en-GB" sz="2800" kern="100" dirty="0">
                          <a:effectLst/>
                        </a:rPr>
                        <a:t>Prioritize and delegate </a:t>
                      </a:r>
                      <a:endParaRPr lang="en-US" sz="2800" kern="100" dirty="0">
                        <a:effectLst/>
                      </a:endParaRPr>
                    </a:p>
                    <a:p>
                      <a:pPr marL="342900" marR="0" lvl="0" indent="-342900">
                        <a:lnSpc>
                          <a:spcPct val="115000"/>
                        </a:lnSpc>
                        <a:spcBef>
                          <a:spcPts val="0"/>
                        </a:spcBef>
                        <a:spcAft>
                          <a:spcPts val="0"/>
                        </a:spcAft>
                        <a:buFont typeface="Wingdings" panose="05000000000000000000" pitchFamily="2" charset="2"/>
                        <a:buChar char=""/>
                      </a:pPr>
                      <a:r>
                        <a:rPr lang="en-GB" sz="2800" kern="100" dirty="0">
                          <a:effectLst/>
                        </a:rPr>
                        <a:t>Focus on one task at a time </a:t>
                      </a:r>
                      <a:endParaRPr lang="en-US" sz="2800" kern="100" dirty="0">
                        <a:effectLst/>
                      </a:endParaRPr>
                    </a:p>
                    <a:p>
                      <a:pPr marL="342900" marR="0" lvl="0" indent="-342900">
                        <a:lnSpc>
                          <a:spcPct val="115000"/>
                        </a:lnSpc>
                        <a:spcBef>
                          <a:spcPts val="0"/>
                        </a:spcBef>
                        <a:spcAft>
                          <a:spcPts val="0"/>
                        </a:spcAft>
                        <a:buFont typeface="Wingdings" panose="05000000000000000000" pitchFamily="2" charset="2"/>
                        <a:buChar char=""/>
                      </a:pPr>
                      <a:r>
                        <a:rPr lang="en-GB" sz="2800" kern="100" dirty="0">
                          <a:effectLst/>
                        </a:rPr>
                        <a:t>Take breaks/ rest</a:t>
                      </a:r>
                      <a:endParaRPr lang="en-US" sz="2800" kern="100" dirty="0">
                        <a:effectLst/>
                      </a:endParaRPr>
                    </a:p>
                    <a:p>
                      <a:pPr marL="342900" marR="0" lvl="0" indent="-342900">
                        <a:lnSpc>
                          <a:spcPct val="115000"/>
                        </a:lnSpc>
                        <a:spcBef>
                          <a:spcPts val="0"/>
                        </a:spcBef>
                        <a:spcAft>
                          <a:spcPts val="0"/>
                        </a:spcAft>
                        <a:buFont typeface="Wingdings" panose="05000000000000000000" pitchFamily="2" charset="2"/>
                        <a:buChar char=""/>
                      </a:pPr>
                      <a:r>
                        <a:rPr lang="en-GB" sz="2800" kern="100" dirty="0">
                          <a:effectLst/>
                        </a:rPr>
                        <a:t>Learn to say NO</a:t>
                      </a:r>
                      <a:endParaRPr lang="en-US" sz="2800" kern="100" dirty="0">
                        <a:effectLst/>
                      </a:endParaRPr>
                    </a:p>
                    <a:p>
                      <a:pPr marL="342900" marR="0" lvl="0" indent="-342900">
                        <a:lnSpc>
                          <a:spcPct val="115000"/>
                        </a:lnSpc>
                        <a:spcBef>
                          <a:spcPts val="0"/>
                        </a:spcBef>
                        <a:spcAft>
                          <a:spcPts val="0"/>
                        </a:spcAft>
                        <a:buFont typeface="Wingdings" panose="05000000000000000000" pitchFamily="2" charset="2"/>
                        <a:buChar char=""/>
                      </a:pPr>
                      <a:r>
                        <a:rPr lang="en-GB" sz="2800" kern="100" dirty="0">
                          <a:effectLst/>
                        </a:rPr>
                        <a:t>Take break from technology and media</a:t>
                      </a:r>
                      <a:endParaRPr lang="en-US" sz="2800" kern="100" dirty="0">
                        <a:effectLst/>
                        <a:latin typeface="Aptos"/>
                        <a:ea typeface="Aptos"/>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23339381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722030"/>
          </a:xfrm>
        </p:spPr>
        <p:txBody>
          <a:bodyPr/>
          <a:lstStyle/>
          <a:p>
            <a:r>
              <a:rPr lang="en-GB" b="1" dirty="0"/>
              <a:t>SACCO MEMBERSHIP</a:t>
            </a:r>
            <a:endParaRPr lang="en-US" dirty="0"/>
          </a:p>
        </p:txBody>
      </p:sp>
    </p:spTree>
    <p:extLst>
      <p:ext uri="{BB962C8B-B14F-4D97-AF65-F5344CB8AC3E}">
        <p14:creationId xmlns:p14="http://schemas.microsoft.com/office/powerpoint/2010/main" val="26486063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29</TotalTime>
  <Words>1037</Words>
  <Application>Microsoft Office PowerPoint</Application>
  <PresentationFormat>Widescreen</PresentationFormat>
  <Paragraphs>89</Paragraphs>
  <Slides>44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44</vt:i4>
      </vt:variant>
    </vt:vector>
  </HeadingPairs>
  <TitlesOfParts>
    <vt:vector size="51" baseType="lpstr">
      <vt:lpstr>Aptos</vt:lpstr>
      <vt:lpstr>Arial</vt:lpstr>
      <vt:lpstr>Century Gothic</vt:lpstr>
      <vt:lpstr>Times New Roman</vt:lpstr>
      <vt:lpstr>Wingdings</vt:lpstr>
      <vt:lpstr>Wingdings 3</vt:lpstr>
      <vt:lpstr>Ion</vt:lpstr>
      <vt:lpstr>PCEA SACCO NWDT LTD EDUCATION TRAINING MANUAL 2024 </vt:lpstr>
      <vt:lpstr>PowerPoint Presentation</vt:lpstr>
      <vt:lpstr>PowerPoint Presentation</vt:lpstr>
      <vt:lpstr> 1. Financial Control: Awareness of spending habits Avoid overspending 2. Goal Achievement: Prioritize savings towards set goals Track progress towards these goals </vt:lpstr>
      <vt:lpstr>3. Debt Reduction: budget helps to identify unnecessary expenses Create a debt repayment plan:  pay it off more quickly and save on interest. 4. Emergency Preparedness: Allows one to set aside money for unexpected expenses  enhances peace of mind as you are better able to deal with emergencies   </vt:lpstr>
      <vt:lpstr>5. Improved Financial Habits:  One becomes conscious of their spending habits and avoids impulsive purchases.</vt:lpstr>
      <vt:lpstr>PowerPoint Presentation</vt:lpstr>
      <vt:lpstr>PowerPoint Presentation</vt:lpstr>
      <vt:lpstr>SACCO MEMBERSHIP</vt:lpstr>
      <vt:lpstr>Institutional Membership -Institutions, Parishes, Presbyteries, Church Groups and other registered groups are eligible to Join the Sacco. - Registration is ksh 5000, monthly contribution is kshs 5000 and share capital is Ksh 15000 </vt:lpstr>
      <vt:lpstr>PowerPoint Presentation</vt:lpstr>
      <vt:lpstr>PowerPoint Presentation</vt:lpstr>
      <vt:lpstr>Interest And Dividends</vt:lpstr>
      <vt:lpstr>Interest on deposit is declared during AGM and is paid on pro-rata basis. Months with loan arrears do not earn interest.   -Arrears means the money that the member should have paid and it was meant to have participated in business but didn't do business. - A positive balance is what earns. When loan is in arrears in relation to your savings it creates a negative balance. -Loan arrears affect your earnings as it create negative balance  </vt:lpstr>
      <vt:lpstr>- For a member who has no loan he or she is not affected since his/her savings remain positive even though he may not have contributed monthly. The rates for the recent years: Year 2019 10.9% Year 2020 10.4% Year 2021 9.9%  Year 2022 9.7% Year 2023 8.65%</vt:lpstr>
      <vt:lpstr>PowerPoint Presentation</vt:lpstr>
      <vt:lpstr>PowerPoint Presentation</vt:lpstr>
      <vt:lpstr>SACCO LOAN PRODUCTS</vt:lpstr>
      <vt:lpstr>EMERGENCY LOANS- Emergency loans are defined by purpose and must be accompanied by supporting documents. The repayment period is 12 months.  NORMAL LOANS- Normal loans are granted for a period of up to 72 months to members who don’t have any other outstanding loans. These are given for development purposes e.g. buying land, building etc.  RUDI TENA LOANS -These are granted to the members who already have loans with the Sacco. The member is charged 2.5% of the remaining balance.    </vt:lpstr>
      <vt:lpstr>RUDI NYUMBANI LOANS- These are granted to members who have loans with other institutions like banks, microfinance at a charge of 2.5% of the existing bank loan.  REFINANCING LOANS- These are granted to members who already have loans with the Sacco but have not completed the project they had started with the initial loan (Normal loan and Rudi tena loans). The repayment is within the remaining period of existing loan.  INSTITUTIONAL LOANS- These are given to church institutions and groups, Parishes, Sessions. They are given up to 5 times of their savings with a maximum repayment period of 5 years with guarantors or collateral as security.</vt:lpstr>
      <vt:lpstr>NORMAL PLUS LOANS- This product is given five times of member’s savings and repayment period of up to 84 months. It is granted to members who don’t have any other existing loans. RUDI TENA PLUS- This product just as the normal plus its repayable within 84 months and given five times of members savings but it differs with the normal plus in that its granted to a member who has an existing loan whereby the existing loan balance is offset and charged 2.5%. </vt:lpstr>
      <vt:lpstr>REFINANCING PLUS LOANS- This is a refinancing loan granted to members who have not completed their projects after taking Rudi tena plus or normal plus loans. Repayment is within the remaining period of the existing Rudi tena plus or normal plus loans.  DEPOSIT/SHARE BOOST LOANS- This is a loan given to members who want to boost their deposits. It does not require guarantors since the member is not paid the money, but it’s added to his/her deposits.  Notes:  Duration of loans – up to 7yrs  Multiplier of the loans – up to five times  </vt:lpstr>
      <vt:lpstr>Collateral On Loans -For those who have challenges getting guarantors we currently accept collateral as guided by our collateral policy.  -The collateral must undergo the legal process of valuation and charging at the cost of the loan applicant</vt:lpstr>
      <vt:lpstr>Loan Limit Determination Factors to consider  Deposits  Ability to pay – One must provide a payslip, 6 months banks statements or Mpesa statements for self payers Security ie Guarantors or collateral </vt:lpstr>
      <vt:lpstr>PowerPoint Presentation</vt:lpstr>
      <vt:lpstr>PowerPoint Presentation</vt:lpstr>
      <vt:lpstr>PowerPoint Presentation</vt:lpstr>
      <vt:lpstr>Guaranteeing (Self And Others) Role of the guarantors - Guaranteeing a member means that your savings are attached in case the member defaults.  What happens when loan is not paid – the deposits of the guarantor are used to clear the loan  How can guarantors recover their money – they can launch a case with the Cooperative tribunal  When withdrawing from the Sacco, one has to clear with the ones you have guaranteed. One cannot remove a guarantor from a loan, a guarantor can only be replaced with another</vt:lpstr>
      <vt:lpstr>Mobile Loan </vt:lpstr>
      <vt:lpstr>A short-term loan using their mobile phones (*477#). Its repayable in three equal instalments of one to three months with an interest rate of 6% deducted upfront Conditions to qualify for Mobile Loan A Member should not be Dormant A Member should have the minimum Shares of Ksh.15,000 Must not have defaulted previous Mobile loan, otherwise he/she will have to wait for one month If a member has other loans they should not be in arrears. </vt:lpstr>
      <vt:lpstr>A member must have some savings in order to qualify for the loan One month of default the total amount of loan plus interest will be recovered from one’s deposits after the necessary notifications are sent. The member will then be disqualified for One (1) month from taking the short loans. In case of a second default the member will be disqualified for Three (3) Months from taking the short loans.  </vt:lpstr>
      <vt:lpstr>The member must pay the loan on monthly basis by depositing money direct to the Sacco paybill. Note this is an individual loan and its not connected with the other employer deductions.   You can also buy airtime through mobile *477#</vt:lpstr>
      <vt:lpstr>Solar Loan Facility </vt:lpstr>
      <vt:lpstr>Solar Installation Including  Domestic Solar Lighting Solar Water Heating Solar Water Pumping Borehole Drilling Notes  It’s a contractual obligation that has to be met by the loanee by paying instalments monthly per the repayment Schedule. Any months skipped amounts to arrears. Arrears affect earnings of interest on deposits since money that never came to the Sacco cannot earn.  A deceased member with loan arrears/Default the insurance cannot pay. The amounts in default has to be recovered from the members savings.</vt:lpstr>
      <vt:lpstr>PowerPoint Presentation</vt:lpstr>
      <vt:lpstr>PowerPoint Presentation</vt:lpstr>
      <vt:lpstr>FREQUENTLY ASKED QUESTIONS</vt:lpstr>
      <vt:lpstr>Can we have a Sacco information booklet?  Yes we have and also in brochures. The information is also on the websitewebsite www.pceasaccoltd How can one/group join the Sacco? Yes many have enrolled and benefited from us details in the brochure What happens after one retires? Advisable to continue with the Sacco with guarantors one can get loan How is the penalty charged and at what time? After 15th of the following month 5% compound interest Can one use any other collateral other than guarantors? Yes but legal process of valuation and charging must be undertaken by the member at his/her cost </vt:lpstr>
      <vt:lpstr>How is the Sacco management board elected and who qualifies? Refer to the By Laws How can we access the by-laws? Available on the website Why should an individual be punished and not get a loan because the presbytery or institution is not paying? It’s a legal requirement for all employers to submit deductions and it’s a personal responsibility to follow up. When applying for a loan all requirements must be met per the policy including the members account being up to date.</vt:lpstr>
      <vt:lpstr> What do I do if I guarantee a person and she /he leaves the country for abroad and defaults in payment? Guaranteeing means you are liable in case of default so your deposits will be deducted therefore guarantee people whom you trust can pay even if they are far.  </vt:lpstr>
      <vt:lpstr>What happens if a member dies and has a loan with the Sacco? Sacco has an insurance it will pay provided the loan had no default and the next of kin will apply to withdraw the savings. Can one guarantee others if he/She has a loan with the Sacco? Yes up to a maximum of 5 people Are we registering defaulters with CRB? work in progress  </vt:lpstr>
      <vt:lpstr>If one clears loan is interest for the remaining period charged? No interest is on reducing balance meaning once loan balance is cleared no further interest is charged. Is Loan Insurance charged on refinancing and Rudi Tena Loans? Yes, its charged on all loans, for Rudi Tena loans the insurance charged on the current loan is offset against the insurance paid for the remaining period of the loan being cleared What about Withholding tax? Its charged on Interest on deposits at 5%  </vt:lpstr>
      <vt:lpstr>TALK TO US</vt:lpstr>
      <vt:lpstr>Tel/ WhatsApp:  0720403460/0792633308  Website:      www.pceasaccoltd.co.ke Emails:  admin@pceasaccoltd.co.ke – Send your schedules for updating and general queries.  loans@pceasaccoltd.co.ke - Send your loan forms and loan queries. chairman@pceasaccoltd.co.ke - Send your correspondences to the chairperson.  accounts@pceasaccoltd.co.ke - Send your receipts and banking details  YouTube:     PCEA SACCO LTD Facebook:   PCEA SACCO LTD Telegram:    PCEA SACCO LTD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PCEA SACCO NWD LTD EDUCATION TRAINING MANUAL 2024</dc:title>
  <dc:creator>Windows User</dc:creator>
  <cp:lastModifiedBy>Windows User</cp:lastModifiedBy>
  <cp:revision>6</cp:revision>
  <dcterms:created xsi:type="dcterms:W3CDTF">2024-09-11T06:03:05Z</dcterms:created>
  <dcterms:modified xsi:type="dcterms:W3CDTF">2024-09-11T06:32:08Z</dcterms:modified>
</cp:coreProperties>
</file>